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9" r:id="rId2"/>
    <p:sldId id="260" r:id="rId3"/>
    <p:sldId id="270" r:id="rId4"/>
    <p:sldId id="273" r:id="rId5"/>
    <p:sldId id="266" r:id="rId6"/>
    <p:sldId id="274" r:id="rId7"/>
    <p:sldId id="286" r:id="rId8"/>
    <p:sldId id="265" r:id="rId9"/>
    <p:sldId id="267" r:id="rId10"/>
    <p:sldId id="262" r:id="rId11"/>
    <p:sldId id="276" r:id="rId12"/>
    <p:sldId id="268" r:id="rId13"/>
    <p:sldId id="277" r:id="rId14"/>
    <p:sldId id="291" r:id="rId15"/>
    <p:sldId id="269" r:id="rId16"/>
    <p:sldId id="279" r:id="rId17"/>
    <p:sldId id="281" r:id="rId18"/>
    <p:sldId id="289" r:id="rId19"/>
    <p:sldId id="263" r:id="rId20"/>
    <p:sldId id="29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E0413-6E92-4016-BD3C-6C5A3FADAE9B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FE2E4-C0D9-4553-A357-13F725182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36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3A54-0016-4A5D-8745-BA98C531D00C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D84-1927-4EBC-9DC6-62D1D54A1709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77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5168C-91E7-4F23-8EAB-5AC6537ADADD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5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D193-744D-43D5-AC31-A21D7290E31C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47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2734F-26CC-474B-9920-9E5DEB83E3A6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53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5E63A-BEB2-4C38-ACD2-38FA9B157ABC}" type="datetime1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84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AA24-6FD6-4017-A7CD-E9E9F67C835A}" type="datetime1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7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0D0A6-09FA-4E31-BB8A-303795F305FC}" type="datetime1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5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AA729-80BC-45A2-922B-08EF937269B4}" type="datetime1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3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003DD-8B3B-434C-9421-047B88144257}" type="datetime1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6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C8F1C-C6C7-49CA-B62F-E7AFDBF50C5F}" type="datetime1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3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A3F1B-8C7B-44DD-BFEB-4EA36DE17D20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0FA27-6319-42E4-8A8D-D8EA3AD90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7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062" y="548640"/>
            <a:ext cx="10509738" cy="56283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sr-Latn-RS" sz="3200" b="1" dirty="0" smtClean="0">
              <a:solidFill>
                <a:prstClr val="black"/>
              </a:solidFill>
            </a:endParaRPr>
          </a:p>
          <a:p>
            <a:pPr marL="0" indent="0" algn="ctr">
              <a:buNone/>
            </a:pPr>
            <a:r>
              <a:rPr lang="sr-Latn-RS" sz="3200" b="1" dirty="0" smtClean="0">
                <a:solidFill>
                  <a:prstClr val="black"/>
                </a:solidFill>
              </a:rPr>
              <a:t>Tradicionalne </a:t>
            </a:r>
            <a:r>
              <a:rPr lang="sr-Latn-RS" sz="3200" b="1" dirty="0">
                <a:solidFill>
                  <a:prstClr val="black"/>
                </a:solidFill>
              </a:rPr>
              <a:t>VS „nove vrednosti“</a:t>
            </a:r>
            <a:br>
              <a:rPr lang="sr-Latn-RS" sz="3200" b="1" dirty="0">
                <a:solidFill>
                  <a:prstClr val="black"/>
                </a:solidFill>
              </a:rPr>
            </a:br>
            <a:r>
              <a:rPr lang="sr-Latn-RS" b="1" dirty="0">
                <a:solidFill>
                  <a:prstClr val="black"/>
                </a:solidFill>
              </a:rPr>
              <a:t>stereotipi, navike</a:t>
            </a:r>
            <a:r>
              <a:rPr lang="sr-Latn-RS" b="1" dirty="0" smtClean="0">
                <a:solidFill>
                  <a:prstClr val="black"/>
                </a:solidFill>
              </a:rPr>
              <a:t>, običaji, očekivanja </a:t>
            </a:r>
            <a:r>
              <a:rPr lang="sr-Latn-RS" b="1" dirty="0">
                <a:solidFill>
                  <a:prstClr val="black"/>
                </a:solidFill>
              </a:rPr>
              <a:t>u „novoj realnosti“</a:t>
            </a:r>
            <a:br>
              <a:rPr lang="sr-Latn-RS" b="1" dirty="0">
                <a:solidFill>
                  <a:prstClr val="black"/>
                </a:solidFill>
              </a:rPr>
            </a:br>
            <a:endParaRPr lang="sr-Latn-RS" b="1" dirty="0" smtClean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sr-Latn-RS" b="1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sr-Latn-RS" b="1" dirty="0" smtClean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sr-Latn-RS" b="1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sr-Latn-RS" b="1" dirty="0" smtClean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sr-Latn-RS" b="1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sr-Latn-RS" b="1" dirty="0" smtClean="0">
              <a:solidFill>
                <a:prstClr val="black"/>
              </a:solidFill>
            </a:endParaRPr>
          </a:p>
          <a:p>
            <a:pPr marL="0" indent="0" algn="ctr">
              <a:buNone/>
            </a:pPr>
            <a:r>
              <a:rPr lang="sr-Latn-RS" b="1" dirty="0" smtClean="0">
                <a:solidFill>
                  <a:prstClr val="black"/>
                </a:solidFill>
              </a:rPr>
              <a:t>Olga Vučković Kićanović </a:t>
            </a:r>
          </a:p>
          <a:p>
            <a:pPr marL="0" indent="0" algn="ctr">
              <a:buNone/>
            </a:pPr>
            <a:r>
              <a:rPr lang="sr-Latn-RS" b="1" dirty="0" smtClean="0">
                <a:solidFill>
                  <a:prstClr val="black"/>
                </a:solidFill>
              </a:rPr>
              <a:t>Konsultant za radno pravo i ljudske resurse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376" y="2339093"/>
            <a:ext cx="4682134" cy="239593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35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098" y="562708"/>
            <a:ext cx="11521440" cy="56142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2400" b="1" dirty="0" smtClean="0"/>
          </a:p>
          <a:p>
            <a:pPr marL="0" indent="0">
              <a:buNone/>
            </a:pPr>
            <a:r>
              <a:rPr lang="sr-Latn-RS" sz="2400" b="1" dirty="0" smtClean="0"/>
              <a:t>6. Stereotipi u </a:t>
            </a:r>
            <a:r>
              <a:rPr lang="sr-Latn-RS" sz="2400" b="1" dirty="0"/>
              <a:t>i</a:t>
            </a:r>
            <a:r>
              <a:rPr lang="en-US" sz="2400" b="1" dirty="0" err="1" smtClean="0"/>
              <a:t>zražavanj</a:t>
            </a:r>
            <a:r>
              <a:rPr lang="sr-Latn-RS" sz="2400" b="1" dirty="0" smtClean="0"/>
              <a:t>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emocija</a:t>
            </a:r>
            <a:endParaRPr lang="sr-Latn-RS" sz="2400" b="1" dirty="0"/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- </a:t>
            </a:r>
            <a:r>
              <a:rPr lang="en-US" sz="2400" dirty="0" smtClean="0"/>
              <a:t> </a:t>
            </a:r>
            <a:r>
              <a:rPr lang="sr-Latn-RS" sz="2400" dirty="0" smtClean="0"/>
              <a:t>muškarci ne treba da pokazuju emocije, to je </a:t>
            </a:r>
            <a:r>
              <a:rPr lang="sr-Latn-RS" sz="2400" b="1" dirty="0" smtClean="0"/>
              <a:t>slabost</a:t>
            </a:r>
            <a:r>
              <a:rPr lang="en-US" sz="2400" b="1" dirty="0" smtClean="0"/>
              <a:t> </a:t>
            </a:r>
            <a:endParaRPr lang="sr-Latn-RS" sz="2400" b="1" dirty="0"/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- </a:t>
            </a:r>
            <a:r>
              <a:rPr lang="en-US" sz="2400" dirty="0" smtClean="0"/>
              <a:t> </a:t>
            </a:r>
            <a:r>
              <a:rPr lang="sr-Latn-RS" sz="2400" b="1" dirty="0" smtClean="0"/>
              <a:t>„meko srce“ </a:t>
            </a:r>
            <a:r>
              <a:rPr lang="sr-Latn-RS" sz="2400" dirty="0" smtClean="0"/>
              <a:t>je ženska osobina</a:t>
            </a:r>
            <a:endParaRPr lang="sr-Latn-RS" sz="2400" b="1" dirty="0"/>
          </a:p>
          <a:p>
            <a:pPr marL="0" indent="0">
              <a:buNone/>
            </a:pPr>
            <a:r>
              <a:rPr lang="sr-Latn-RS" sz="2400" dirty="0"/>
              <a:t> </a:t>
            </a:r>
            <a:endParaRPr lang="sr-Latn-RS" sz="2400" dirty="0" smtClean="0"/>
          </a:p>
          <a:p>
            <a:pPr marL="0" indent="0">
              <a:buNone/>
            </a:pPr>
            <a:r>
              <a:rPr lang="sr-Latn-RS" sz="2400" dirty="0" smtClean="0"/>
              <a:t>7. </a:t>
            </a:r>
            <a:r>
              <a:rPr lang="sr-Latn-RS" sz="2400" b="1" dirty="0" smtClean="0"/>
              <a:t>Stereotipi u vaspitanju </a:t>
            </a:r>
            <a:r>
              <a:rPr lang="sr-Latn-RS" sz="2400" dirty="0" smtClean="0"/>
              <a:t> </a:t>
            </a:r>
            <a:r>
              <a:rPr lang="sr-Latn-RS" sz="2400" dirty="0"/>
              <a:t>- </a:t>
            </a:r>
            <a:r>
              <a:rPr lang="sr-Latn-RS" sz="2400" b="1" dirty="0"/>
              <a:t>Sine,</a:t>
            </a:r>
            <a:r>
              <a:rPr lang="sr-Latn-RS" sz="2400" dirty="0"/>
              <a:t> budi jak, nemoj plakati;  </a:t>
            </a:r>
            <a:r>
              <a:rPr lang="sr-Latn-RS" sz="2400" b="1" dirty="0"/>
              <a:t>Ćero,</a:t>
            </a:r>
            <a:r>
              <a:rPr lang="sr-Latn-RS" sz="2400" dirty="0"/>
              <a:t> isplači se, biće ti lakše</a:t>
            </a:r>
          </a:p>
          <a:p>
            <a:pPr marL="0" indent="0">
              <a:buNone/>
            </a:pPr>
            <a:r>
              <a:rPr lang="sr-Latn-RS" sz="2400" dirty="0"/>
              <a:t>    </a:t>
            </a:r>
            <a:r>
              <a:rPr lang="sr-Latn-RS" sz="2400" b="1" dirty="0" smtClean="0"/>
              <a:t>Posledica: </a:t>
            </a:r>
            <a:r>
              <a:rPr lang="sr-Latn-RS" sz="2400" dirty="0" smtClean="0"/>
              <a:t> </a:t>
            </a:r>
            <a:r>
              <a:rPr lang="sr-Latn-RS" sz="2400" b="1" dirty="0"/>
              <a:t>Deca </a:t>
            </a:r>
            <a:r>
              <a:rPr lang="sr-Latn-RS" sz="2400" b="1" u="sng" dirty="0"/>
              <a:t>nesvesno </a:t>
            </a:r>
            <a:r>
              <a:rPr lang="sr-Latn-RS" sz="2400" b="1" dirty="0"/>
              <a:t>usvajaju rodne stereotipe i često zadržavaju ceo život </a:t>
            </a:r>
          </a:p>
          <a:p>
            <a:pPr marL="0" indent="0">
              <a:buNone/>
            </a:pPr>
            <a:endParaRPr lang="sr-Latn-RS" sz="2400" dirty="0" smtClean="0"/>
          </a:p>
          <a:p>
            <a:pPr marL="0" indent="0">
              <a:buNone/>
            </a:pPr>
            <a:r>
              <a:rPr lang="sr-Latn-RS" sz="2400" b="1" dirty="0"/>
              <a:t>8</a:t>
            </a:r>
            <a:r>
              <a:rPr lang="sr-Latn-RS" sz="2400" b="1" dirty="0" smtClean="0"/>
              <a:t>. Stereotipi u seksu 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- </a:t>
            </a:r>
            <a:r>
              <a:rPr lang="sr-Latn-RS" sz="2400" dirty="0" smtClean="0"/>
              <a:t>promiskuitetni muškarac je muškarčina, a žena problematična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</a:t>
            </a:r>
            <a:endParaRPr lang="sr-Latn-RS" sz="2400" dirty="0"/>
          </a:p>
          <a:p>
            <a:pPr marL="0" indent="0">
              <a:buNone/>
            </a:pPr>
            <a:endParaRPr lang="sr-Latn-RS" sz="2400" b="1" dirty="0"/>
          </a:p>
          <a:p>
            <a:pPr marL="0" indent="0">
              <a:buNone/>
            </a:pPr>
            <a:endParaRPr lang="sr-Latn-RS" sz="2400" dirty="0"/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04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86" y="576776"/>
            <a:ext cx="11521440" cy="56142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2400" b="1" dirty="0"/>
          </a:p>
          <a:p>
            <a:pPr marL="0" indent="0">
              <a:buNone/>
            </a:pPr>
            <a:r>
              <a:rPr lang="sr-Latn-RS" sz="2400" dirty="0"/>
              <a:t>9</a:t>
            </a:r>
            <a:r>
              <a:rPr lang="sr-Latn-RS" sz="2400" dirty="0" smtClean="0"/>
              <a:t>. </a:t>
            </a:r>
            <a:r>
              <a:rPr lang="sr-Latn-RS" sz="2400" b="1" dirty="0"/>
              <a:t>Stereotipi u shvatanju nasilja </a:t>
            </a:r>
          </a:p>
          <a:p>
            <a:pPr marL="0" indent="0">
              <a:buNone/>
            </a:pPr>
            <a:r>
              <a:rPr lang="sr-Latn-RS" sz="2400" b="1" dirty="0"/>
              <a:t>   - </a:t>
            </a:r>
            <a:r>
              <a:rPr lang="sr-Latn-RS" sz="2400" dirty="0"/>
              <a:t>ako žena probije stereotip i očekivanja „traži batine“  </a:t>
            </a:r>
          </a:p>
          <a:p>
            <a:pPr marL="0" indent="0">
              <a:buNone/>
            </a:pPr>
            <a:r>
              <a:rPr lang="sr-Latn-RS" sz="2400" dirty="0"/>
              <a:t>  - okruženje nema </a:t>
            </a:r>
            <a:r>
              <a:rPr lang="sr-Latn-RS" sz="2400" b="1" dirty="0"/>
              <a:t>opravdanje,</a:t>
            </a:r>
            <a:r>
              <a:rPr lang="sr-Latn-RS" sz="2400" dirty="0"/>
              <a:t> ali ima </a:t>
            </a:r>
            <a:r>
              <a:rPr lang="sr-Latn-RS" sz="2400" b="1" dirty="0"/>
              <a:t>objašnjenje</a:t>
            </a:r>
          </a:p>
          <a:p>
            <a:pPr marL="0" indent="0">
              <a:buNone/>
            </a:pPr>
            <a:endParaRPr lang="sr-Latn-RS" sz="2400" b="1" dirty="0" smtClean="0"/>
          </a:p>
          <a:p>
            <a:pPr marL="0" indent="0">
              <a:buNone/>
            </a:pPr>
            <a:r>
              <a:rPr lang="sr-Latn-RS" sz="2400" b="1" dirty="0" smtClean="0"/>
              <a:t>10. Stereotipi kroz marketing 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- </a:t>
            </a:r>
            <a:r>
              <a:rPr lang="sr-Latn-RS" sz="2400" dirty="0" smtClean="0"/>
              <a:t>reklama za klimu: Vaša žena je suviše vrela, bolje kupite klimu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endParaRPr lang="sr-Latn-RS" b="1" dirty="0" smtClean="0"/>
          </a:p>
          <a:p>
            <a:pPr marL="0" indent="0">
              <a:buNone/>
            </a:pPr>
            <a:r>
              <a:rPr lang="sr-Latn-RS" b="1" dirty="0" smtClean="0"/>
              <a:t>Zajednički imenitelj  stereotipa je </a:t>
            </a:r>
          </a:p>
          <a:p>
            <a:pPr marL="0" indent="0">
              <a:buNone/>
            </a:pPr>
            <a:r>
              <a:rPr lang="sr-Latn-RS" b="1" dirty="0" smtClean="0"/>
              <a:t>PODRAZUMEVANJE bez analize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Vaš primer? ...</a:t>
            </a:r>
          </a:p>
          <a:p>
            <a:pPr marL="0" indent="0">
              <a:buNone/>
            </a:pPr>
            <a:endParaRPr lang="sr-Latn-RS" sz="2400" dirty="0"/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274" y="3904117"/>
            <a:ext cx="3998127" cy="270919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868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r>
              <a:rPr lang="sr-Latn-RS" sz="2800" b="1" dirty="0" smtClean="0">
                <a:latin typeface="+mn-lt"/>
              </a:rPr>
              <a:t>Kako razbiti stereotipe</a:t>
            </a:r>
            <a:endParaRPr lang="en-US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505" y="1266092"/>
            <a:ext cx="11310424" cy="4910871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sr-Latn-RS" sz="2400" b="1" dirty="0" smtClean="0"/>
              <a:t>Osvestite svoje predrasude -  </a:t>
            </a:r>
            <a:r>
              <a:rPr lang="sr-Latn-RS" sz="2400" dirty="0" smtClean="0"/>
              <a:t>da li je ovo moj stav, znanje, iskustvo ili je preuzeto</a:t>
            </a:r>
          </a:p>
          <a:p>
            <a:pPr marL="0" indent="0">
              <a:buNone/>
            </a:pPr>
            <a:endParaRPr lang="sr-Latn-RS" sz="2400" dirty="0" smtClean="0"/>
          </a:p>
          <a:p>
            <a:pPr>
              <a:buFontTx/>
              <a:buChar char="-"/>
            </a:pPr>
            <a:r>
              <a:rPr lang="sr-Latn-RS" sz="2400" b="1" dirty="0" smtClean="0"/>
              <a:t>Proverite generalizaciju  - </a:t>
            </a:r>
            <a:r>
              <a:rPr lang="sr-Latn-RS" sz="2400" dirty="0" smtClean="0"/>
              <a:t>upoznati osobu </a:t>
            </a:r>
          </a:p>
          <a:p>
            <a:pPr marL="0" indent="0">
              <a:buNone/>
            </a:pPr>
            <a:endParaRPr lang="sr-Latn-RS" sz="2400" dirty="0" smtClean="0"/>
          </a:p>
          <a:p>
            <a:pPr>
              <a:buFontTx/>
              <a:buChar char="-"/>
            </a:pPr>
            <a:r>
              <a:rPr lang="sr-Latn-RS" sz="2400" b="1" dirty="0" smtClean="0"/>
              <a:t>„Okrivite“ izvore stereotipnih misli </a:t>
            </a:r>
            <a:r>
              <a:rPr lang="sr-Latn-RS" sz="2400" dirty="0" smtClean="0"/>
              <a:t> makar bili i roditelji...</a:t>
            </a:r>
          </a:p>
          <a:p>
            <a:pPr marL="0" indent="0">
              <a:buNone/>
            </a:pPr>
            <a:endParaRPr lang="sr-Latn-RS" sz="2400" dirty="0" smtClean="0"/>
          </a:p>
          <a:p>
            <a:pPr>
              <a:buFontTx/>
              <a:buChar char="-"/>
            </a:pPr>
            <a:r>
              <a:rPr lang="sr-Latn-RS" sz="2400" b="1" dirty="0" smtClean="0"/>
              <a:t>Umrežite se sa „buntovnicima“ protiv stereotipa – napravite kritičko mišljenje</a:t>
            </a:r>
          </a:p>
          <a:p>
            <a:pPr>
              <a:buFontTx/>
              <a:buChar char="-"/>
            </a:pPr>
            <a:endParaRPr lang="sr-Latn-RS" sz="2400" b="1" dirty="0"/>
          </a:p>
          <a:p>
            <a:pPr>
              <a:buFontTx/>
              <a:buChar char="-"/>
            </a:pPr>
            <a:r>
              <a:rPr lang="sr-Latn-RS" sz="2400" b="1" dirty="0" smtClean="0"/>
              <a:t>Edukujte se</a:t>
            </a:r>
            <a:r>
              <a:rPr lang="sr-Latn-RS" sz="2400" b="1" dirty="0"/>
              <a:t> </a:t>
            </a:r>
            <a:r>
              <a:rPr lang="sr-Latn-RS" sz="2400" dirty="0" smtClean="0"/>
              <a:t>i saznajte zakonske i institucionalne mogućnosti - </a:t>
            </a:r>
            <a:r>
              <a:rPr lang="sr-Latn-RS" sz="2400" b="1" dirty="0" smtClean="0"/>
              <a:t>pomoć sindikata</a:t>
            </a:r>
          </a:p>
          <a:p>
            <a:pPr>
              <a:buFontTx/>
              <a:buChar char="-"/>
            </a:pPr>
            <a:r>
              <a:rPr lang="sr-Latn-RS" sz="2400" dirty="0" smtClean="0"/>
              <a:t>Same su žene krive kad kažu „mrtvo slovo na papiru“  - PROBAJTE!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955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182" y="365125"/>
            <a:ext cx="10692618" cy="802493"/>
          </a:xfrm>
        </p:spPr>
        <p:txBody>
          <a:bodyPr>
            <a:normAutofit/>
          </a:bodyPr>
          <a:lstStyle/>
          <a:p>
            <a:r>
              <a:rPr lang="sr-Latn-RS" sz="2800" b="1" dirty="0" smtClean="0">
                <a:latin typeface="+mn-lt"/>
              </a:rPr>
              <a:t>Borite se empatično protiv stereotipa – NIKAD AGRESIVNO!</a:t>
            </a:r>
            <a:endParaRPr lang="en-US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692" y="1167618"/>
            <a:ext cx="11521440" cy="53035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dirty="0" smtClean="0"/>
              <a:t> - </a:t>
            </a:r>
            <a:r>
              <a:rPr lang="sr-Latn-RS" sz="2400" dirty="0" smtClean="0"/>
              <a:t>Nateraj partnera, kolegu, šefa, brata ... </a:t>
            </a:r>
            <a:r>
              <a:rPr lang="sr-Latn-RS" sz="2400" b="1" dirty="0"/>
              <a:t>d</a:t>
            </a:r>
            <a:r>
              <a:rPr lang="sr-Latn-RS" sz="2400" b="1" dirty="0" smtClean="0"/>
              <a:t>a osvesti ponašanje</a:t>
            </a:r>
            <a:r>
              <a:rPr lang="sr-Latn-RS" sz="2400" dirty="0" smtClean="0"/>
              <a:t>!  </a:t>
            </a:r>
            <a:r>
              <a:rPr lang="sr-Latn-RS" sz="2400" b="1" dirty="0" smtClean="0"/>
              <a:t>Kako?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/>
              <a:t> </a:t>
            </a:r>
            <a:r>
              <a:rPr lang="sr-Latn-RS" sz="2400" dirty="0" smtClean="0"/>
              <a:t>   Definiši </a:t>
            </a:r>
            <a:r>
              <a:rPr lang="sr-Latn-RS" sz="2400" b="1" dirty="0" smtClean="0"/>
              <a:t>ponašanje </a:t>
            </a:r>
            <a:r>
              <a:rPr lang="sr-Latn-RS" sz="2400" dirty="0" smtClean="0"/>
              <a:t>koje te povredilo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/>
              <a:t> </a:t>
            </a:r>
            <a:r>
              <a:rPr lang="sr-Latn-RS" sz="2400" dirty="0" smtClean="0"/>
              <a:t>   Definiši kako se zbog toga </a:t>
            </a:r>
            <a:r>
              <a:rPr lang="sr-Latn-RS" sz="2400" b="1" dirty="0" smtClean="0"/>
              <a:t>osećaš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b="1" dirty="0"/>
              <a:t> </a:t>
            </a:r>
            <a:r>
              <a:rPr lang="sr-Latn-RS" sz="2400" b="1" dirty="0" smtClean="0"/>
              <a:t>   </a:t>
            </a:r>
            <a:r>
              <a:rPr lang="sr-Latn-RS" sz="2400" dirty="0" smtClean="0"/>
              <a:t>Definiši </a:t>
            </a:r>
            <a:r>
              <a:rPr lang="sr-Latn-RS" sz="2400" b="1" dirty="0" smtClean="0"/>
              <a:t>posledicu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endParaRPr lang="sr-Latn-RS" sz="2400" b="1" dirty="0" smtClean="0"/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Npr: </a:t>
            </a:r>
            <a:r>
              <a:rPr lang="sr-Latn-RS" sz="2400" dirty="0" smtClean="0"/>
              <a:t>kad vičeš na mene </a:t>
            </a:r>
            <a:r>
              <a:rPr lang="sr-Latn-RS" sz="2400" b="1" dirty="0" smtClean="0"/>
              <a:t>(ponašanje)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         </a:t>
            </a:r>
            <a:r>
              <a:rPr lang="sr-Latn-RS" sz="2400" dirty="0" smtClean="0"/>
              <a:t>mnogo me povređuješ  </a:t>
            </a:r>
            <a:r>
              <a:rPr lang="sr-Latn-RS" sz="2400" b="1" dirty="0" smtClean="0"/>
              <a:t>(osećanje)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         </a:t>
            </a:r>
            <a:r>
              <a:rPr lang="sr-Latn-RS" sz="2400" dirty="0" smtClean="0"/>
              <a:t>što će vremenom dovesti do toga da se potpuno udaljimo, 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      što nije dobro ni tebi ni meni </a:t>
            </a:r>
            <a:r>
              <a:rPr lang="sr-Latn-RS" sz="2400" b="1" dirty="0" smtClean="0"/>
              <a:t>(posledica)</a:t>
            </a:r>
          </a:p>
          <a:p>
            <a:pPr marL="0" indent="0">
              <a:buNone/>
            </a:pPr>
            <a:endParaRPr lang="sr-Latn-RS" sz="2400" b="1" dirty="0"/>
          </a:p>
          <a:p>
            <a:pPr marL="0" indent="0">
              <a:buNone/>
            </a:pPr>
            <a:r>
              <a:rPr lang="sr-Latn-RS" sz="2400" b="1" dirty="0" smtClean="0"/>
              <a:t>   Bolje nego: - </a:t>
            </a:r>
            <a:r>
              <a:rPr lang="sr-Latn-RS" sz="2400" dirty="0" smtClean="0"/>
              <a:t>Nerviraš me kad se dereš!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                  -  Ma derem se jer me nerviraš!</a:t>
            </a:r>
            <a:endParaRPr lang="sr-Latn-R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36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182" y="365125"/>
            <a:ext cx="10692618" cy="802493"/>
          </a:xfrm>
        </p:spPr>
        <p:txBody>
          <a:bodyPr>
            <a:normAutofit/>
          </a:bodyPr>
          <a:lstStyle/>
          <a:p>
            <a:r>
              <a:rPr lang="sr-Latn-RS" sz="2800" b="1" dirty="0" smtClean="0">
                <a:latin typeface="+mn-lt"/>
              </a:rPr>
              <a:t>    </a:t>
            </a:r>
            <a:r>
              <a:rPr lang="sr-Latn-RS" sz="2800" b="1" dirty="0">
                <a:latin typeface="+mn-lt"/>
              </a:rPr>
              <a:t>L</a:t>
            </a:r>
            <a:r>
              <a:rPr lang="sr-Latn-RS" sz="2800" b="1" dirty="0" smtClean="0">
                <a:latin typeface="+mn-lt"/>
              </a:rPr>
              <a:t>omi stereotipe mudro, bez agresije...</a:t>
            </a:r>
            <a:endParaRPr lang="en-US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692" y="1167618"/>
            <a:ext cx="11521440" cy="53035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2400" b="1" dirty="0" smtClean="0"/>
          </a:p>
          <a:p>
            <a:pPr marL="0" indent="0">
              <a:buNone/>
            </a:pPr>
            <a:r>
              <a:rPr lang="sr-Latn-RS" sz="2400" b="1" dirty="0" smtClean="0"/>
              <a:t>Npr: </a:t>
            </a:r>
            <a:r>
              <a:rPr lang="sr-Latn-RS" sz="2400" dirty="0" smtClean="0"/>
              <a:t> </a:t>
            </a:r>
            <a:r>
              <a:rPr lang="sr-Latn-RS" sz="2400" dirty="0"/>
              <a:t>ž</a:t>
            </a:r>
            <a:r>
              <a:rPr lang="sr-Latn-RS" sz="2400" dirty="0" smtClean="0"/>
              <a:t>ena ima proslavu 25 godina mature, želi da muž pričuva decu, ali zna da mu to  po  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   stereotipu nije prihvatljivo da ona izlazi noću, a on čuva decu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  - A </a:t>
            </a:r>
            <a:r>
              <a:rPr lang="sr-Latn-RS" sz="2400" b="1" dirty="0" smtClean="0"/>
              <a:t>njemu</a:t>
            </a:r>
            <a:r>
              <a:rPr lang="sr-Latn-RS" sz="2400" dirty="0" smtClean="0"/>
              <a:t> se može, podrazmeva se, tako svi njegovi... Ukorenjen stereotip, tradicija...</a:t>
            </a:r>
          </a:p>
          <a:p>
            <a:pPr marL="0" indent="0">
              <a:buNone/>
            </a:pPr>
            <a:endParaRPr lang="sr-Latn-RS" sz="2400" b="1" dirty="0"/>
          </a:p>
          <a:p>
            <a:pPr marL="0" indent="0">
              <a:buNone/>
            </a:pPr>
            <a:r>
              <a:rPr lang="sr-Latn-RS" sz="2400" b="1" dirty="0" smtClean="0"/>
              <a:t>    NAPADOM i OPTUŽBAMA u takvoj situaciji ništa ne postižeš, sem </a:t>
            </a:r>
            <a:r>
              <a:rPr lang="sr-Latn-RS" sz="2400" b="1" u="sng" dirty="0" smtClean="0"/>
              <a:t>SVAĐE</a:t>
            </a:r>
          </a:p>
          <a:p>
            <a:pPr marL="0" indent="0">
              <a:buNone/>
            </a:pPr>
            <a:r>
              <a:rPr lang="sr-Latn-RS" sz="2400" b="1" dirty="0" smtClean="0"/>
              <a:t>    Npr.:</a:t>
            </a:r>
            <a:endParaRPr lang="sr-Latn-RS" sz="2400" b="1" dirty="0"/>
          </a:p>
          <a:p>
            <a:pPr marL="0" indent="0">
              <a:buNone/>
            </a:pPr>
            <a:r>
              <a:rPr lang="sr-Latn-RS" sz="2400" b="1" dirty="0" smtClean="0"/>
              <a:t> </a:t>
            </a:r>
            <a:r>
              <a:rPr lang="sr-Latn-RS" sz="2400" dirty="0" smtClean="0"/>
              <a:t>- Valjda </a:t>
            </a:r>
            <a:r>
              <a:rPr lang="sr-Latn-RS" sz="2400" dirty="0"/>
              <a:t>i </a:t>
            </a:r>
            <a:r>
              <a:rPr lang="sr-Latn-RS" sz="2400" b="1" dirty="0" smtClean="0"/>
              <a:t>JA </a:t>
            </a:r>
            <a:r>
              <a:rPr lang="sr-Latn-RS" sz="2400" dirty="0" smtClean="0"/>
              <a:t>jednom imam </a:t>
            </a:r>
            <a:r>
              <a:rPr lang="sr-Latn-RS" sz="2400" dirty="0"/>
              <a:t>pravo na neko zadovoljstvo sem bavljenja tobom i decom</a:t>
            </a:r>
            <a:r>
              <a:rPr lang="sr-Latn-RS" sz="2400" dirty="0" smtClean="0"/>
              <a:t>!!!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</a:p>
          <a:p>
            <a:pPr marL="0" indent="0" algn="ctr">
              <a:buNone/>
            </a:pPr>
            <a:r>
              <a:rPr lang="sr-Latn-RS" b="1" dirty="0" smtClean="0"/>
              <a:t>Odgovor na napad je najčešće kontranapad</a:t>
            </a:r>
            <a:endParaRPr lang="sr-Latn-R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97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234" y="520505"/>
            <a:ext cx="11408898" cy="59506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/>
              <a:t> </a:t>
            </a:r>
            <a:r>
              <a:rPr lang="sr-Latn-RS" b="1" dirty="0" smtClean="0"/>
              <a:t>Preformuliši mudro... </a:t>
            </a:r>
          </a:p>
          <a:p>
            <a:pPr marL="0" indent="0">
              <a:buNone/>
            </a:pPr>
            <a:endParaRPr lang="sr-Latn-RS" sz="2400" dirty="0"/>
          </a:p>
          <a:p>
            <a:pPr marL="0" indent="0">
              <a:buNone/>
            </a:pPr>
            <a:r>
              <a:rPr lang="sr-Latn-RS" sz="2400" dirty="0" smtClean="0"/>
              <a:t>Svi volimo kad druga strana: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/>
              <a:t> </a:t>
            </a:r>
            <a:r>
              <a:rPr lang="sr-Latn-RS" sz="2400" dirty="0"/>
              <a:t>u</a:t>
            </a:r>
            <a:r>
              <a:rPr lang="sr-Latn-RS" sz="2400" dirty="0" smtClean="0"/>
              <a:t>važava našu </a:t>
            </a:r>
            <a:r>
              <a:rPr lang="sr-Latn-RS" sz="2400" b="1" dirty="0" smtClean="0"/>
              <a:t>ličnost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/>
              <a:t> </a:t>
            </a:r>
            <a:r>
              <a:rPr lang="sr-Latn-RS" sz="2400" dirty="0" smtClean="0"/>
              <a:t>uvažava našu </a:t>
            </a:r>
            <a:r>
              <a:rPr lang="sr-Latn-RS" sz="2400" b="1" dirty="0" smtClean="0"/>
              <a:t>situaciju / poziciju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/>
              <a:t> prida nam </a:t>
            </a:r>
            <a:r>
              <a:rPr lang="sr-Latn-RS" sz="2400" b="1" dirty="0" smtClean="0"/>
              <a:t>važnost</a:t>
            </a:r>
          </a:p>
          <a:p>
            <a:pPr marL="0" indent="0">
              <a:buNone/>
            </a:pPr>
            <a:endParaRPr lang="sr-Latn-RS" sz="2400" dirty="0" smtClean="0"/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        </a:t>
            </a:r>
            <a:r>
              <a:rPr lang="sr-Latn-RS" sz="2400" b="1" dirty="0" smtClean="0"/>
              <a:t>Probaj ovako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     - Znam da ti je neobično da ja izađem večeras, a ti čuvaš decu</a:t>
            </a:r>
          </a:p>
          <a:p>
            <a:pPr marL="0" indent="0">
              <a:buNone/>
            </a:pPr>
            <a:r>
              <a:rPr lang="sr-Latn-RS" sz="2400" dirty="0" smtClean="0"/>
              <a:t>            - Razumem  da to nije običaj u našem okruženju</a:t>
            </a:r>
          </a:p>
          <a:p>
            <a:pPr marL="0" indent="0">
              <a:buNone/>
            </a:pPr>
            <a:r>
              <a:rPr lang="sr-Latn-RS" sz="2400" dirty="0" smtClean="0"/>
              <a:t>            - Ali ako večeras prihvatiš , mnooogo češ me obradovati</a:t>
            </a:r>
          </a:p>
          <a:p>
            <a:pPr marL="0" indent="0">
              <a:buNone/>
            </a:pPr>
            <a:r>
              <a:rPr lang="sr-Latn-RS" sz="2400" dirty="0" smtClean="0"/>
              <a:t>            - I potvrdićeš mi da si ti moderniji i velikodušniji od drugih muževa!</a:t>
            </a:r>
          </a:p>
          <a:p>
            <a:pPr marL="0" indent="0">
              <a:buNone/>
            </a:pPr>
            <a:endParaRPr lang="sr-Latn-RS" sz="2400" b="1" dirty="0" smtClean="0"/>
          </a:p>
          <a:p>
            <a:pPr>
              <a:buFontTx/>
              <a:buChar char="-"/>
            </a:pP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91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317" y="365125"/>
            <a:ext cx="10664483" cy="915035"/>
          </a:xfrm>
        </p:spPr>
        <p:txBody>
          <a:bodyPr>
            <a:normAutofit/>
          </a:bodyPr>
          <a:lstStyle/>
          <a:p>
            <a:r>
              <a:rPr lang="sr-Latn-RS" sz="2800" b="1" dirty="0" smtClean="0">
                <a:latin typeface="+mn-lt"/>
              </a:rPr>
              <a:t>Preporuka za žene</a:t>
            </a:r>
            <a:endParaRPr lang="en-US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54" y="1097280"/>
            <a:ext cx="11072446" cy="52625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r-Latn-RS" altLang="en-US" sz="2400" b="1" dirty="0">
              <a:solidFill>
                <a:prstClr val="black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RS" altLang="en-US" sz="2600" b="1" dirty="0" smtClean="0">
                <a:solidFill>
                  <a:prstClr val="black"/>
                </a:solidFill>
              </a:rPr>
              <a:t>Ne traži alibi za svoj neuspeh i frustracije </a:t>
            </a:r>
            <a:r>
              <a:rPr lang="sr-Latn-RS" altLang="en-US" sz="2600" b="1" dirty="0">
                <a:solidFill>
                  <a:prstClr val="black"/>
                </a:solidFill>
              </a:rPr>
              <a:t>-</a:t>
            </a:r>
            <a:r>
              <a:rPr lang="sr-Latn-RS" altLang="en-US" sz="2600" b="1" dirty="0" smtClean="0">
                <a:solidFill>
                  <a:prstClr val="black"/>
                </a:solidFill>
              </a:rPr>
              <a:t> naći ćeš ga!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600" b="1" dirty="0">
                <a:solidFill>
                  <a:prstClr val="black"/>
                </a:solidFill>
              </a:rPr>
              <a:t> </a:t>
            </a:r>
            <a:r>
              <a:rPr lang="sr-Latn-RS" altLang="en-US" sz="2600" b="1" dirty="0" smtClean="0">
                <a:solidFill>
                  <a:prstClr val="black"/>
                </a:solidFill>
              </a:rPr>
              <a:t>   Npr</a:t>
            </a:r>
            <a:r>
              <a:rPr lang="sr-Latn-RS" altLang="en-US" sz="2600" b="1" dirty="0">
                <a:solidFill>
                  <a:prstClr val="black"/>
                </a:solidFill>
              </a:rPr>
              <a:t>: </a:t>
            </a:r>
            <a:r>
              <a:rPr lang="sr-Latn-RS" altLang="en-US" sz="2600" b="1" dirty="0" smtClean="0">
                <a:solidFill>
                  <a:prstClr val="black"/>
                </a:solidFill>
              </a:rPr>
              <a:t> </a:t>
            </a:r>
            <a:r>
              <a:rPr lang="sr-Latn-RS" altLang="en-US" sz="2600" dirty="0">
                <a:solidFill>
                  <a:prstClr val="black"/>
                </a:solidFill>
              </a:rPr>
              <a:t>nisam završila fakultet zbog </a:t>
            </a:r>
            <a:r>
              <a:rPr lang="sr-Latn-RS" altLang="en-US" sz="2600" dirty="0" smtClean="0">
                <a:solidFill>
                  <a:prstClr val="black"/>
                </a:solidFill>
              </a:rPr>
              <a:t>dece;  </a:t>
            </a:r>
            <a:r>
              <a:rPr lang="sr-Latn-RS" altLang="en-US" sz="2600" dirty="0">
                <a:solidFill>
                  <a:prstClr val="black"/>
                </a:solidFill>
              </a:rPr>
              <a:t>nisam napredovala, jer sam </a:t>
            </a:r>
            <a:r>
              <a:rPr lang="sr-Latn-RS" altLang="en-US" sz="2600" dirty="0" smtClean="0">
                <a:solidFill>
                  <a:prstClr val="black"/>
                </a:solidFill>
              </a:rPr>
              <a:t>žensko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endParaRPr lang="sr-Latn-RS" altLang="en-US" sz="2600" b="1" dirty="0" smtClean="0">
              <a:solidFill>
                <a:prstClr val="black"/>
              </a:solidFill>
            </a:endParaRP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600" dirty="0" smtClean="0">
                <a:solidFill>
                  <a:prstClr val="black"/>
                </a:solidFill>
              </a:rPr>
              <a:t>   „Oslobodite se IZGOVORITISA, teške bolesti koja parališe um i ubija kreativnost“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600" dirty="0">
                <a:solidFill>
                  <a:prstClr val="black"/>
                </a:solidFill>
              </a:rPr>
              <a:t> </a:t>
            </a:r>
            <a:r>
              <a:rPr lang="sr-Latn-RS" altLang="en-US" sz="2600" dirty="0" smtClean="0">
                <a:solidFill>
                  <a:prstClr val="black"/>
                </a:solidFill>
              </a:rPr>
              <a:t>    (Magija uspeha, Dejvid Švarc, motivator SAD)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endParaRPr lang="sr-Latn-RS" altLang="en-US" sz="2600" dirty="0" smtClean="0">
              <a:solidFill>
                <a:prstClr val="black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RS" altLang="en-US" sz="2600" b="1" dirty="0">
                <a:solidFill>
                  <a:prstClr val="black"/>
                </a:solidFill>
              </a:rPr>
              <a:t>Ne vodi „spisak nepravdi“, nego ih odmah rešavaj </a:t>
            </a:r>
          </a:p>
          <a:p>
            <a:pPr marL="0" indent="0">
              <a:buNone/>
            </a:pPr>
            <a:endParaRPr lang="sr-Latn-RS" altLang="en-US" sz="2600" b="1" dirty="0">
              <a:solidFill>
                <a:prstClr val="black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RS" altLang="en-US" sz="2600" b="1" dirty="0">
                <a:solidFill>
                  <a:prstClr val="black"/>
                </a:solidFill>
              </a:rPr>
              <a:t> Ne popuštaj čak i kad od tebe to ne traže </a:t>
            </a:r>
            <a:r>
              <a:rPr lang="sr-Latn-RS" altLang="en-US" sz="2600" b="1" dirty="0" smtClean="0">
                <a:solidFill>
                  <a:prstClr val="black"/>
                </a:solidFill>
              </a:rPr>
              <a:t> - </a:t>
            </a:r>
            <a:r>
              <a:rPr lang="sr-Latn-RS" altLang="en-US" sz="2600" dirty="0">
                <a:solidFill>
                  <a:prstClr val="black"/>
                </a:solidFill>
              </a:rPr>
              <a:t>svesno ili nesvesno očekuješ </a:t>
            </a:r>
            <a:r>
              <a:rPr lang="sr-Latn-RS" altLang="en-US" sz="2600" b="1" dirty="0" smtClean="0">
                <a:solidFill>
                  <a:prstClr val="black"/>
                </a:solidFill>
              </a:rPr>
              <a:t>HVALA </a:t>
            </a:r>
          </a:p>
          <a:p>
            <a:pPr marL="0" indent="0">
              <a:buNone/>
            </a:pPr>
            <a:r>
              <a:rPr lang="sr-Latn-RS" altLang="en-US" sz="2600" b="1" dirty="0" smtClean="0">
                <a:solidFill>
                  <a:prstClr val="black"/>
                </a:solidFill>
              </a:rPr>
              <a:t>     </a:t>
            </a:r>
            <a:r>
              <a:rPr lang="sr-Latn-RS" altLang="en-US" sz="2600" dirty="0" smtClean="0">
                <a:solidFill>
                  <a:prstClr val="black"/>
                </a:solidFill>
              </a:rPr>
              <a:t>koje </a:t>
            </a:r>
            <a:r>
              <a:rPr lang="sr-Latn-RS" altLang="en-US" sz="2600" dirty="0">
                <a:solidFill>
                  <a:prstClr val="black"/>
                </a:solidFill>
              </a:rPr>
              <a:t>verovatno nećeš dočekati, </a:t>
            </a:r>
            <a:endParaRPr lang="sr-Latn-RS" altLang="en-US" sz="26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sr-Latn-RS" altLang="en-US" sz="2600" dirty="0">
                <a:solidFill>
                  <a:prstClr val="black"/>
                </a:solidFill>
              </a:rPr>
              <a:t> </a:t>
            </a:r>
            <a:r>
              <a:rPr lang="sr-Latn-RS" altLang="en-US" sz="2600" dirty="0" smtClean="0">
                <a:solidFill>
                  <a:prstClr val="black"/>
                </a:solidFill>
              </a:rPr>
              <a:t>     jer </a:t>
            </a:r>
            <a:r>
              <a:rPr lang="sr-Latn-RS" altLang="en-US" sz="2600" dirty="0">
                <a:solidFill>
                  <a:prstClr val="black"/>
                </a:solidFill>
              </a:rPr>
              <a:t>si sama napravila </a:t>
            </a:r>
            <a:r>
              <a:rPr lang="sr-Latn-RS" altLang="en-US" sz="2600" b="1" dirty="0" smtClean="0">
                <a:solidFill>
                  <a:prstClr val="black"/>
                </a:solidFill>
              </a:rPr>
              <a:t>MODEL ponašanja</a:t>
            </a:r>
            <a:endParaRPr lang="sr-Latn-RS" altLang="en-US" sz="2600" b="1" dirty="0">
              <a:solidFill>
                <a:prstClr val="black"/>
              </a:solidFill>
            </a:endParaRPr>
          </a:p>
          <a:p>
            <a:pPr marL="0" lvl="2" indent="0">
              <a:buClr>
                <a:srgbClr val="C80000"/>
              </a:buClr>
              <a:buNone/>
              <a:defRPr/>
            </a:pPr>
            <a:endParaRPr lang="sr-Latn-RS" altLang="en-US" sz="2400" b="1" dirty="0">
              <a:solidFill>
                <a:prstClr val="black"/>
              </a:solidFill>
            </a:endParaRP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dirty="0" smtClean="0">
                <a:solidFill>
                  <a:prstClr val="black"/>
                </a:solidFill>
              </a:rPr>
              <a:t>             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dirty="0">
                <a:solidFill>
                  <a:prstClr val="black"/>
                </a:solidFill>
              </a:rPr>
              <a:t> </a:t>
            </a:r>
            <a:r>
              <a:rPr lang="sr-Latn-RS" altLang="en-US" sz="2400" dirty="0" smtClean="0">
                <a:solidFill>
                  <a:prstClr val="black"/>
                </a:solidFill>
              </a:rPr>
              <a:t>   </a:t>
            </a:r>
            <a:endParaRPr lang="sr-Cyrl-RS" altLang="en-US" sz="2400" b="1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6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166" y="745588"/>
            <a:ext cx="11479237" cy="5431375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sr-Latn-RS" altLang="en-US" sz="2400" b="1" dirty="0" smtClean="0">
                <a:solidFill>
                  <a:prstClr val="black"/>
                </a:solidFill>
              </a:rPr>
              <a:t>Upoznaj sebe kakva jesi, a ne kakva „treba da budeš“</a:t>
            </a:r>
          </a:p>
          <a:p>
            <a:pPr marL="0" indent="0" algn="just">
              <a:buNone/>
            </a:pPr>
            <a:r>
              <a:rPr lang="sr-Latn-RS" altLang="en-US" sz="2400" b="1" dirty="0">
                <a:solidFill>
                  <a:prstClr val="black"/>
                </a:solidFill>
              </a:rPr>
              <a:t> 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   </a:t>
            </a:r>
            <a:r>
              <a:rPr lang="sr-Latn-RS" altLang="en-US" sz="2400" b="1" dirty="0">
                <a:solidFill>
                  <a:prstClr val="black"/>
                </a:solidFill>
              </a:rPr>
              <a:t> 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                                            </a:t>
            </a:r>
            <a:r>
              <a:rPr lang="sr-Latn-RS" altLang="en-US" sz="2400" dirty="0" smtClean="0">
                <a:solidFill>
                  <a:prstClr val="black"/>
                </a:solidFill>
              </a:rPr>
              <a:t>U svakom su tri ličnosti</a:t>
            </a:r>
            <a:endParaRPr lang="sr-Latn-RS" altLang="en-US" sz="2400" b="1" dirty="0" smtClean="0">
              <a:solidFill>
                <a:prstClr val="black"/>
              </a:solidFill>
            </a:endParaRPr>
          </a:p>
          <a:p>
            <a:pPr marL="0" indent="0" algn="just">
              <a:buNone/>
            </a:pPr>
            <a:r>
              <a:rPr lang="sr-Latn-RS" altLang="en-US" sz="2400" dirty="0">
                <a:solidFill>
                  <a:prstClr val="black"/>
                </a:solidFill>
              </a:rPr>
              <a:t> </a:t>
            </a:r>
            <a:r>
              <a:rPr lang="sr-Latn-RS" altLang="en-US" sz="2400" dirty="0" smtClean="0">
                <a:solidFill>
                  <a:prstClr val="black"/>
                </a:solidFill>
              </a:rPr>
              <a:t>                                              - prva kakva želiš biti </a:t>
            </a:r>
          </a:p>
          <a:p>
            <a:pPr marL="0" indent="0" algn="just">
              <a:buNone/>
            </a:pPr>
            <a:r>
              <a:rPr lang="sr-Latn-RS" altLang="en-US" sz="2400" dirty="0">
                <a:solidFill>
                  <a:prstClr val="black"/>
                </a:solidFill>
              </a:rPr>
              <a:t> </a:t>
            </a:r>
            <a:r>
              <a:rPr lang="sr-Latn-RS" altLang="en-US" sz="2400" dirty="0" smtClean="0">
                <a:solidFill>
                  <a:prstClr val="black"/>
                </a:solidFill>
              </a:rPr>
              <a:t>                                              - druga kako te vide drugi</a:t>
            </a:r>
          </a:p>
          <a:p>
            <a:pPr marL="0" indent="0" algn="just">
              <a:buNone/>
            </a:pPr>
            <a:r>
              <a:rPr lang="sr-Latn-RS" altLang="en-US" sz="2400" dirty="0">
                <a:solidFill>
                  <a:prstClr val="black"/>
                </a:solidFill>
              </a:rPr>
              <a:t> </a:t>
            </a:r>
            <a:r>
              <a:rPr lang="sr-Latn-RS" altLang="en-US" sz="2400" dirty="0" smtClean="0">
                <a:solidFill>
                  <a:prstClr val="black"/>
                </a:solidFill>
              </a:rPr>
              <a:t>                                              - treća kakva stvarno  jesi, samo nju ne poznaješ!</a:t>
            </a:r>
          </a:p>
          <a:p>
            <a:pPr marL="0" indent="0" algn="just">
              <a:buNone/>
            </a:pPr>
            <a:endParaRPr lang="sr-Latn-RS" altLang="en-US" sz="2400" dirty="0" smtClean="0">
              <a:solidFill>
                <a:prstClr val="black"/>
              </a:solidFill>
            </a:endParaRPr>
          </a:p>
          <a:p>
            <a:pPr marL="342900" lvl="2" indent="-342900">
              <a:buClr>
                <a:srgbClr val="C80000"/>
              </a:buClr>
              <a:buFont typeface="Wingdings" panose="05000000000000000000" pitchFamily="2" charset="2"/>
              <a:buChar char="ü"/>
              <a:defRPr/>
            </a:pPr>
            <a:r>
              <a:rPr lang="sr-Latn-RS" altLang="en-US" sz="2400" b="1" dirty="0" smtClean="0">
                <a:solidFill>
                  <a:prstClr val="black"/>
                </a:solidFill>
              </a:rPr>
              <a:t>IZAĐI IZ ZONE KOMFORA - NAPRAVI STRATEGIJU RAZVOJA u 5 koraka</a:t>
            </a:r>
            <a:endParaRPr lang="sr-Latn-RS" altLang="en-US" sz="2400" dirty="0" smtClean="0"/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sz="2400" dirty="0"/>
              <a:t> </a:t>
            </a:r>
            <a:r>
              <a:rPr lang="sr-Latn-RS" sz="2400" dirty="0" smtClean="0"/>
              <a:t>    -  </a:t>
            </a:r>
            <a:r>
              <a:rPr lang="sr-Latn-RS" sz="2400" dirty="0"/>
              <a:t>koja ću znanja i veštine graditi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dirty="0">
                <a:solidFill>
                  <a:prstClr val="black"/>
                </a:solidFill>
              </a:rPr>
              <a:t>     - kako ću ih graditi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dirty="0">
                <a:solidFill>
                  <a:prstClr val="black"/>
                </a:solidFill>
              </a:rPr>
              <a:t>     - zašto ću ih graditi (benefit)</a:t>
            </a:r>
            <a:endParaRPr lang="sr-Cyrl-RS" altLang="en-US" sz="2400" dirty="0">
              <a:solidFill>
                <a:prstClr val="black"/>
              </a:solidFill>
            </a:endParaRP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b="1" dirty="0">
                <a:solidFill>
                  <a:prstClr val="black"/>
                </a:solidFill>
              </a:rPr>
              <a:t>     - </a:t>
            </a:r>
            <a:r>
              <a:rPr lang="sr-Latn-RS" altLang="en-US" sz="2400" dirty="0">
                <a:solidFill>
                  <a:prstClr val="black"/>
                </a:solidFill>
              </a:rPr>
              <a:t>kojim dinamikom ću ih graditi (cilj SMART -„time limited“)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dirty="0">
                <a:solidFill>
                  <a:prstClr val="black"/>
                </a:solidFill>
              </a:rPr>
              <a:t>     - kako ću </a:t>
            </a:r>
            <a:r>
              <a:rPr lang="sr-Latn-RS" altLang="en-US" sz="2400" b="1" dirty="0">
                <a:solidFill>
                  <a:prstClr val="black"/>
                </a:solidFill>
              </a:rPr>
              <a:t>navići svoje okruženje na „novu“ sebe    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endParaRPr lang="sr-Latn-RS" altLang="en-US" sz="2400" b="1" dirty="0">
              <a:solidFill>
                <a:prstClr val="black"/>
              </a:solidFill>
            </a:endParaRP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b="1" dirty="0">
                <a:solidFill>
                  <a:prstClr val="black"/>
                </a:solidFill>
              </a:rPr>
              <a:t>     - </a:t>
            </a:r>
            <a:r>
              <a:rPr lang="sr-Latn-RS" altLang="en-US" sz="2800" b="1" dirty="0">
                <a:solidFill>
                  <a:prstClr val="black"/>
                </a:solidFill>
              </a:rPr>
              <a:t>Periodična evaluacija – koliko sam </a:t>
            </a:r>
            <a:r>
              <a:rPr lang="sr-Latn-RS" altLang="en-US" sz="2800" b="1" dirty="0" smtClean="0">
                <a:solidFill>
                  <a:prstClr val="black"/>
                </a:solidFill>
              </a:rPr>
              <a:t>napredovala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                   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82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63" y="379828"/>
            <a:ext cx="11493305" cy="5797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/>
              <a:t> </a:t>
            </a:r>
            <a:r>
              <a:rPr lang="sr-Latn-RS" b="1" dirty="0" smtClean="0"/>
              <a:t>  </a:t>
            </a:r>
          </a:p>
          <a:p>
            <a:pPr marL="0" indent="0">
              <a:buNone/>
            </a:pPr>
            <a:r>
              <a:rPr lang="sr-Latn-RS" b="1" dirty="0"/>
              <a:t> </a:t>
            </a:r>
            <a:r>
              <a:rPr lang="sr-Latn-RS" b="1" dirty="0" smtClean="0"/>
              <a:t>  Motivacioni primer - sve se može, kad se hoće</a:t>
            </a:r>
            <a:endParaRPr lang="sr-Latn-RS" b="1" dirty="0"/>
          </a:p>
          <a:p>
            <a:endParaRPr lang="sr-Latn-RS" sz="2400" dirty="0" smtClean="0"/>
          </a:p>
          <a:p>
            <a:r>
              <a:rPr lang="sr-Latn-RS" sz="2400" dirty="0" smtClean="0"/>
              <a:t>Ceca</a:t>
            </a:r>
            <a:r>
              <a:rPr lang="en-US" sz="2400" dirty="0" smtClean="0"/>
              <a:t> </a:t>
            </a:r>
            <a:r>
              <a:rPr lang="en-US" sz="2400" dirty="0" err="1"/>
              <a:t>Jovanović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Gornje</a:t>
            </a:r>
            <a:r>
              <a:rPr lang="en-US" sz="2400" dirty="0"/>
              <a:t> </a:t>
            </a:r>
            <a:r>
              <a:rPr lang="en-US" sz="2400" dirty="0" err="1" smtClean="0"/>
              <a:t>Trnave</a:t>
            </a:r>
            <a:r>
              <a:rPr lang="en-US" sz="2400" dirty="0" smtClean="0"/>
              <a:t> </a:t>
            </a:r>
            <a:r>
              <a:rPr lang="sr-Latn-RS" sz="2400" dirty="0" smtClean="0"/>
              <a:t>(</a:t>
            </a:r>
            <a:r>
              <a:rPr lang="en-US" sz="2400" dirty="0" err="1" smtClean="0"/>
              <a:t>Šumadij</a:t>
            </a:r>
            <a:r>
              <a:rPr lang="sr-Latn-RS" sz="2400" dirty="0" smtClean="0"/>
              <a:t>a)</a:t>
            </a:r>
            <a:r>
              <a:rPr lang="en-US" sz="2400" dirty="0" smtClean="0"/>
              <a:t> </a:t>
            </a:r>
            <a:r>
              <a:rPr lang="sr-Latn-RS" sz="2400" dirty="0" smtClean="0"/>
              <a:t>je </a:t>
            </a:r>
            <a:r>
              <a:rPr lang="en-US" sz="2400" dirty="0" err="1" smtClean="0"/>
              <a:t>godinama</a:t>
            </a:r>
            <a:r>
              <a:rPr lang="en-US" sz="2400" dirty="0" smtClean="0"/>
              <a:t> </a:t>
            </a:r>
            <a:r>
              <a:rPr lang="sr-Latn-RS" sz="2400" dirty="0" smtClean="0"/>
              <a:t>pravola zimnicu za</a:t>
            </a:r>
            <a:r>
              <a:rPr lang="en-US" sz="2400" dirty="0" smtClean="0"/>
              <a:t> </a:t>
            </a:r>
            <a:r>
              <a:rPr lang="en-US" sz="2400" dirty="0" err="1"/>
              <a:t>ukućane</a:t>
            </a:r>
            <a:r>
              <a:rPr lang="en-US" sz="2400" dirty="0"/>
              <a:t>, </a:t>
            </a:r>
            <a:r>
              <a:rPr lang="en-US" sz="2400" dirty="0" err="1" smtClean="0"/>
              <a:t>rodbinu</a:t>
            </a:r>
            <a:r>
              <a:rPr lang="sr-Latn-RS" sz="2400" dirty="0"/>
              <a:t> </a:t>
            </a:r>
            <a:r>
              <a:rPr lang="sr-Latn-RS" sz="2400" dirty="0" smtClean="0"/>
              <a:t>i celo selo – svi se navikli, kažu „šta će, dobra žena“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sr-Latn-RS" sz="2400" dirty="0" smtClean="0"/>
              <a:t>Jednog jutra se probudi i kaže: </a:t>
            </a:r>
            <a:r>
              <a:rPr lang="sr-Latn-RS" sz="2400" b="1" dirty="0" smtClean="0"/>
              <a:t>DOSTA! </a:t>
            </a:r>
            <a:r>
              <a:rPr lang="sr-Latn-RS" sz="2400" dirty="0" smtClean="0"/>
              <a:t>Odsad pravim za prodaju! Imala je </a:t>
            </a:r>
            <a:r>
              <a:rPr lang="sr-Latn-RS" sz="2400" b="1" dirty="0" smtClean="0"/>
              <a:t>40 godina</a:t>
            </a:r>
            <a:r>
              <a:rPr lang="sr-Latn-RS" sz="2400" dirty="0" smtClean="0"/>
              <a:t>.</a:t>
            </a:r>
          </a:p>
          <a:p>
            <a:pPr marL="0" indent="0">
              <a:buNone/>
            </a:pPr>
            <a:endParaRPr lang="sr-Latn-R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/>
              <a:t> </a:t>
            </a:r>
            <a:r>
              <a:rPr lang="sr-Latn-RS" sz="2400" b="1" dirty="0" smtClean="0"/>
              <a:t>Potrudila se. Bez ičije podrške otišla na</a:t>
            </a:r>
            <a:r>
              <a:rPr lang="en-US" sz="2400" dirty="0" smtClean="0"/>
              <a:t> </a:t>
            </a:r>
            <a:r>
              <a:rPr lang="sr-Latn-RS" sz="2400" dirty="0" smtClean="0"/>
              <a:t>proslavu </a:t>
            </a:r>
            <a:r>
              <a:rPr lang="en-US" sz="2400" dirty="0" smtClean="0"/>
              <a:t>„</a:t>
            </a:r>
            <a:r>
              <a:rPr lang="en-US" sz="2400" dirty="0" err="1"/>
              <a:t>Oplenačka</a:t>
            </a:r>
            <a:r>
              <a:rPr lang="en-US" sz="2400" dirty="0"/>
              <a:t> </a:t>
            </a:r>
            <a:r>
              <a:rPr lang="en-US" sz="2400" dirty="0" err="1"/>
              <a:t>berba</a:t>
            </a:r>
            <a:r>
              <a:rPr lang="en-US" sz="2400" dirty="0"/>
              <a:t>" u </a:t>
            </a:r>
            <a:r>
              <a:rPr lang="en-US" sz="2400" dirty="0" err="1" smtClean="0"/>
              <a:t>Topol</a:t>
            </a:r>
            <a:r>
              <a:rPr lang="sr-Latn-RS" sz="2400" dirty="0" smtClean="0"/>
              <a:t>u</a:t>
            </a:r>
            <a:r>
              <a:rPr lang="en-US" sz="2400" dirty="0" smtClean="0"/>
              <a:t> </a:t>
            </a:r>
            <a:r>
              <a:rPr lang="sr-Latn-RS" sz="2400" dirty="0"/>
              <a:t>i</a:t>
            </a:r>
            <a:r>
              <a:rPr lang="sr-Latn-RS" sz="2400" dirty="0" smtClean="0"/>
              <a:t>   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</a:t>
            </a:r>
            <a:r>
              <a:rPr lang="en-US" sz="2400" dirty="0" err="1" smtClean="0"/>
              <a:t>prodala</a:t>
            </a:r>
            <a:r>
              <a:rPr lang="en-US" sz="2400" dirty="0" smtClean="0"/>
              <a:t> </a:t>
            </a:r>
            <a:r>
              <a:rPr lang="en-US" sz="2400" dirty="0"/>
              <a:t>15-ak </a:t>
            </a:r>
            <a:r>
              <a:rPr lang="en-US" sz="2400" dirty="0" err="1"/>
              <a:t>tegli</a:t>
            </a:r>
            <a:r>
              <a:rPr lang="en-US" sz="2400" dirty="0"/>
              <a:t> </a:t>
            </a:r>
            <a:r>
              <a:rPr lang="sr-Latn-RS" sz="2400" dirty="0" smtClean="0"/>
              <a:t>zimnice</a:t>
            </a:r>
            <a:r>
              <a:rPr lang="en-US" sz="2400" dirty="0" smtClean="0"/>
              <a:t> </a:t>
            </a:r>
            <a:r>
              <a:rPr lang="sr-Latn-RS" sz="2400" dirty="0" smtClean="0"/>
              <a:t>i presrećna došla kući </a:t>
            </a:r>
          </a:p>
          <a:p>
            <a:pPr marL="0" indent="0">
              <a:buNone/>
            </a:pPr>
            <a:endParaRPr lang="sr-Latn-R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b="1" dirty="0" smtClean="0"/>
              <a:t>A onda se još potrudila... iiii</a:t>
            </a:r>
            <a:endParaRPr lang="en-US" sz="2400" b="1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76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63" y="379828"/>
            <a:ext cx="11493305" cy="5797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/>
              <a:t> </a:t>
            </a:r>
            <a:r>
              <a:rPr lang="sr-Latn-RS" b="1" dirty="0" smtClean="0"/>
              <a:t>  </a:t>
            </a:r>
          </a:p>
          <a:p>
            <a:pPr marL="0" indent="0">
              <a:buNone/>
            </a:pPr>
            <a:r>
              <a:rPr lang="sr-Latn-RS" b="1" dirty="0"/>
              <a:t> </a:t>
            </a:r>
            <a:r>
              <a:rPr lang="sr-Latn-RS" b="1" dirty="0" smtClean="0"/>
              <a:t> </a:t>
            </a:r>
            <a:r>
              <a:rPr lang="sr-Latn-RS" sz="2400" dirty="0" smtClean="0"/>
              <a:t> </a:t>
            </a:r>
            <a:r>
              <a:rPr lang="en-US" sz="2400" dirty="0" smtClean="0"/>
              <a:t>„</a:t>
            </a:r>
            <a:r>
              <a:rPr lang="en-US" sz="2400" dirty="0" err="1"/>
              <a:t>Sada</a:t>
            </a:r>
            <a:r>
              <a:rPr lang="en-US" sz="2400" dirty="0"/>
              <a:t> </a:t>
            </a:r>
            <a:r>
              <a:rPr lang="en-US" sz="2400" dirty="0" err="1" smtClean="0"/>
              <a:t>prodaje</a:t>
            </a:r>
            <a:r>
              <a:rPr lang="sr-Latn-RS" sz="2400" dirty="0" smtClean="0"/>
              <a:t> zimnicu na hiljade tegli, izvozi  i uspešna je preduzetnica. </a:t>
            </a:r>
          </a:p>
          <a:p>
            <a:pPr marL="0" indent="0">
              <a:buNone/>
            </a:pPr>
            <a:endParaRPr lang="sr-Latn-RS" sz="2400" dirty="0" smtClean="0"/>
          </a:p>
          <a:p>
            <a:pPr marL="0" indent="0">
              <a:buNone/>
            </a:pPr>
            <a:r>
              <a:rPr lang="sr-Latn-RS" sz="2400" dirty="0" smtClean="0"/>
              <a:t>    </a:t>
            </a:r>
            <a:r>
              <a:rPr lang="sr-Latn-RS" sz="2400" b="1" dirty="0" smtClean="0"/>
              <a:t>Svi cene njen rad.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r-Latn-RS" sz="2400" dirty="0"/>
              <a:t> </a:t>
            </a:r>
            <a:r>
              <a:rPr lang="sr-Latn-RS" sz="2400" dirty="0" smtClean="0"/>
              <a:t>Nisam više samo „dobra žena“. I muž se ponosi mnome!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- </a:t>
            </a:r>
            <a:r>
              <a:rPr lang="en-US" sz="2400" dirty="0" smtClean="0"/>
              <a:t>kaže 52-godišnja</a:t>
            </a:r>
            <a:r>
              <a:rPr lang="sr-Latn-RS" sz="2400" dirty="0" smtClean="0"/>
              <a:t> Ceca</a:t>
            </a:r>
            <a:r>
              <a:rPr lang="en-US" sz="2400" dirty="0" smtClean="0"/>
              <a:t> </a:t>
            </a:r>
            <a:r>
              <a:rPr lang="en-US" sz="2400" dirty="0"/>
              <a:t>za </a:t>
            </a:r>
            <a:r>
              <a:rPr lang="en-US" sz="2400" b="1" dirty="0"/>
              <a:t>BBC </a:t>
            </a:r>
            <a:r>
              <a:rPr lang="en-US" sz="2400" b="1" dirty="0" err="1" smtClean="0"/>
              <a:t>na</a:t>
            </a:r>
            <a:r>
              <a:rPr lang="sr-Latn-RS" sz="2400" b="1" dirty="0" smtClean="0"/>
              <a:t> srpskom</a:t>
            </a:r>
            <a:r>
              <a:rPr lang="en-US" sz="2400" b="1" dirty="0" smtClean="0"/>
              <a:t> </a:t>
            </a:r>
            <a:endParaRPr lang="en-US" sz="2400" b="1" dirty="0"/>
          </a:p>
          <a:p>
            <a:pPr marL="0" indent="0">
              <a:buNone/>
            </a:pPr>
            <a:r>
              <a:rPr lang="sr-Latn-RS" sz="2400" dirty="0" smtClean="0"/>
              <a:t> 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</a:t>
            </a:r>
            <a:r>
              <a:rPr lang="sr-Latn-RS" sz="2400" b="1" dirty="0" smtClean="0"/>
              <a:t>U njenom selu </a:t>
            </a:r>
            <a:r>
              <a:rPr lang="sr-Latn-RS" sz="2400" b="1" dirty="0"/>
              <a:t>v</a:t>
            </a:r>
            <a:r>
              <a:rPr lang="en-US" sz="2400" b="1" dirty="0" err="1" smtClean="0"/>
              <a:t>ećina</a:t>
            </a:r>
            <a:r>
              <a:rPr lang="en-US" sz="2400" b="1" dirty="0" smtClean="0"/>
              <a:t> </a:t>
            </a:r>
            <a:r>
              <a:rPr lang="sr-Latn-RS" sz="2400" b="1" dirty="0" smtClean="0"/>
              <a:t>je nezadovoljnih žena</a:t>
            </a:r>
            <a:r>
              <a:rPr lang="sr-Latn-RS" sz="2400" dirty="0" smtClean="0"/>
              <a:t>:</a:t>
            </a:r>
            <a:r>
              <a:rPr lang="en-US" sz="2400" dirty="0" smtClean="0"/>
              <a:t> </a:t>
            </a:r>
            <a:endParaRPr lang="sr-Latn-RS" sz="2400" dirty="0" smtClean="0"/>
          </a:p>
          <a:p>
            <a:pPr>
              <a:buFontTx/>
              <a:buChar char="-"/>
            </a:pPr>
            <a:r>
              <a:rPr lang="sr-Latn-RS" sz="2400" dirty="0" smtClean="0"/>
              <a:t>čuvaju</a:t>
            </a:r>
            <a:r>
              <a:rPr lang="en-US" sz="2400" dirty="0" smtClean="0"/>
              <a:t> </a:t>
            </a:r>
            <a:r>
              <a:rPr lang="en-US" sz="2400" dirty="0" err="1" smtClean="0"/>
              <a:t>sto</a:t>
            </a:r>
            <a:r>
              <a:rPr lang="sr-Latn-RS" sz="2400" dirty="0" smtClean="0"/>
              <a:t>ku na muževljevom gazdinstvu</a:t>
            </a:r>
            <a:r>
              <a:rPr lang="en-US" sz="2400" dirty="0" smtClean="0"/>
              <a:t>,</a:t>
            </a:r>
            <a:r>
              <a:rPr lang="sr-Latn-RS" sz="2400" dirty="0"/>
              <a:t> </a:t>
            </a:r>
            <a:endParaRPr lang="sr-Latn-RS" sz="2400" dirty="0" smtClean="0"/>
          </a:p>
          <a:p>
            <a:pPr>
              <a:buFontTx/>
              <a:buChar char="-"/>
            </a:pPr>
            <a:r>
              <a:rPr lang="en-US" sz="2400" dirty="0" err="1" smtClean="0"/>
              <a:t>održava</a:t>
            </a:r>
            <a:r>
              <a:rPr lang="sr-Latn-RS" sz="2400" dirty="0" smtClean="0"/>
              <a:t>ju</a:t>
            </a:r>
            <a:r>
              <a:rPr lang="en-US" sz="2400" dirty="0" smtClean="0"/>
              <a:t> </a:t>
            </a:r>
            <a:r>
              <a:rPr lang="en-US" sz="2400" dirty="0" err="1" smtClean="0"/>
              <a:t>kuću</a:t>
            </a:r>
            <a:r>
              <a:rPr lang="sr-Latn-RS" sz="2400" dirty="0"/>
              <a:t> </a:t>
            </a:r>
            <a:r>
              <a:rPr lang="sr-Latn-RS" sz="2400" dirty="0" smtClean="0"/>
              <a:t>i </a:t>
            </a:r>
            <a:r>
              <a:rPr lang="en-US" sz="2400" dirty="0" smtClean="0"/>
              <a:t> </a:t>
            </a:r>
            <a:r>
              <a:rPr lang="en-US" sz="2400" dirty="0" err="1" smtClean="0"/>
              <a:t>stara</a:t>
            </a:r>
            <a:r>
              <a:rPr lang="sr-Latn-RS" sz="2400" dirty="0" smtClean="0"/>
              <a:t>ju </a:t>
            </a:r>
            <a:r>
              <a:rPr lang="en-US" sz="2400" dirty="0" smtClean="0"/>
              <a:t> </a:t>
            </a:r>
            <a:r>
              <a:rPr lang="en-US" sz="2400" dirty="0"/>
              <a:t>se o </a:t>
            </a:r>
            <a:r>
              <a:rPr lang="en-US" sz="2400" dirty="0" err="1"/>
              <a:t>deci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sr-Latn-RS" sz="2400" dirty="0" smtClean="0"/>
              <a:t>porodici</a:t>
            </a:r>
          </a:p>
          <a:p>
            <a:pPr marL="0" indent="0">
              <a:buNone/>
            </a:pPr>
            <a:endParaRPr lang="sr-Latn-RS" sz="2400" dirty="0"/>
          </a:p>
          <a:p>
            <a:pPr>
              <a:buFontTx/>
              <a:buChar char="-"/>
            </a:pPr>
            <a:r>
              <a:rPr lang="sr-Latn-RS" b="1" dirty="0" smtClean="0"/>
              <a:t>Nisu se izborile za </a:t>
            </a:r>
            <a:r>
              <a:rPr lang="en-US" b="1" dirty="0" smtClean="0"/>
              <a:t> </a:t>
            </a:r>
            <a:r>
              <a:rPr lang="en-US" b="1" dirty="0" err="1"/>
              <a:t>drugačiji</a:t>
            </a:r>
            <a:r>
              <a:rPr lang="en-US" b="1" dirty="0"/>
              <a:t> </a:t>
            </a:r>
            <a:r>
              <a:rPr lang="en-US" b="1" dirty="0" smtClean="0"/>
              <a:t>put</a:t>
            </a:r>
            <a:endParaRPr lang="sr-Latn-RS" b="1" dirty="0" smtClean="0"/>
          </a:p>
          <a:p>
            <a:pPr>
              <a:buFontTx/>
              <a:buChar char="-"/>
            </a:pPr>
            <a:endParaRPr lang="sr-Latn-RS" b="1" dirty="0"/>
          </a:p>
          <a:p>
            <a:pPr>
              <a:buFontTx/>
              <a:buChar char="-"/>
            </a:pPr>
            <a:endParaRPr lang="sr-Latn-RS" sz="2400" b="1" dirty="0"/>
          </a:p>
          <a:p>
            <a:pPr marL="0" indent="0">
              <a:buNone/>
            </a:pPr>
            <a:endParaRPr lang="en-US" sz="2400" b="1" dirty="0"/>
          </a:p>
          <a:p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>
            <a:normAutofit/>
          </a:bodyPr>
          <a:lstStyle/>
          <a:p>
            <a:r>
              <a:rPr lang="sr-Latn-RS" sz="2800" b="1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Šta suštinski podrazumeva </a:t>
            </a: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800" b="1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odna</a:t>
            </a:r>
            <a:r>
              <a:rPr lang="en-US" sz="2800" b="1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ravnopravnost</a:t>
            </a:r>
            <a:r>
              <a:rPr lang="sr-Latn-RS" sz="2800" b="1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166" y="1561514"/>
            <a:ext cx="11352628" cy="461544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r-Latn-R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ednaka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prava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R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obaveze,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odgovornosti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mogućnosti</a:t>
            </a:r>
            <a:r>
              <a:rPr lang="en-US" sz="2400" b="1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žene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muškarce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sr-Latn-R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svim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sferama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društvenog</a:t>
            </a:r>
            <a:r>
              <a:rPr lang="sr-Latn-R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poslovnog 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privatnog</a:t>
            </a:r>
            <a:r>
              <a:rPr lang="en-US" sz="2400" u="none" strike="noStrike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none" strike="noStrike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života</a:t>
            </a:r>
            <a:endParaRPr lang="sr-Latn-RS" sz="2400" u="none" strike="noStrike" dirty="0" smtClean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sr-Latn-RS" sz="2400" dirty="0">
              <a:latin typeface="Google Sans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r-Latn-RS" sz="2400" dirty="0"/>
              <a:t> </a:t>
            </a:r>
            <a:r>
              <a:rPr lang="sr-Latn-RS" sz="2400" b="1" dirty="0" smtClean="0"/>
              <a:t>Dug put </a:t>
            </a:r>
            <a:r>
              <a:rPr lang="sr-Latn-RS" sz="2400" dirty="0" smtClean="0"/>
              <a:t>i velika borba žena  od </a:t>
            </a:r>
            <a:r>
              <a:rPr lang="sr-Latn-RS" sz="2400" b="1" dirty="0" smtClean="0"/>
              <a:t>totalne izolacije </a:t>
            </a:r>
            <a:r>
              <a:rPr lang="sr-Latn-RS" sz="2400" dirty="0" smtClean="0"/>
              <a:t>iz društvenog i javnog života</a:t>
            </a:r>
            <a:r>
              <a:rPr lang="en-US" sz="2400" dirty="0" smtClean="0"/>
              <a:t> </a:t>
            </a:r>
            <a:r>
              <a:rPr lang="en-US" sz="2400" dirty="0"/>
              <a:t>od </a:t>
            </a:r>
            <a:r>
              <a:rPr lang="en-US" sz="2400" dirty="0" smtClean="0"/>
              <a:t> do</a:t>
            </a:r>
            <a:endParaRPr lang="sr-Latn-RS" sz="2400" dirty="0" smtClean="0"/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</a:t>
            </a:r>
            <a:r>
              <a:rPr lang="en-US" sz="2400" dirty="0" smtClean="0"/>
              <a:t> </a:t>
            </a:r>
            <a:r>
              <a:rPr lang="en-US" sz="2400" dirty="0" err="1" smtClean="0"/>
              <a:t>ustav</a:t>
            </a:r>
            <a:r>
              <a:rPr lang="sr-Latn-RS" sz="2400" dirty="0" smtClean="0"/>
              <a:t>om i zakonom</a:t>
            </a:r>
            <a:r>
              <a:rPr lang="en-US" sz="2400" dirty="0" smtClean="0"/>
              <a:t> </a:t>
            </a:r>
            <a:r>
              <a:rPr lang="en-US" sz="2400" b="1" dirty="0" err="1" smtClean="0"/>
              <a:t>garantovan</a:t>
            </a:r>
            <a:r>
              <a:rPr lang="sr-Latn-RS" sz="2400" b="1" dirty="0" smtClean="0"/>
              <a:t>e jednakosti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modernom</a:t>
            </a:r>
            <a:r>
              <a:rPr lang="en-US" sz="2400" dirty="0"/>
              <a:t> </a:t>
            </a:r>
            <a:r>
              <a:rPr lang="en-US" sz="2400" dirty="0" err="1" smtClean="0"/>
              <a:t>dobu</a:t>
            </a:r>
            <a:endParaRPr lang="sr-Latn-RS" sz="2400" dirty="0" smtClean="0"/>
          </a:p>
          <a:p>
            <a:pPr>
              <a:buFont typeface="Wingdings" panose="05000000000000000000" pitchFamily="2" charset="2"/>
              <a:buChar char="ü"/>
            </a:pPr>
            <a:endParaRPr lang="sr-Latn-R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sr-Latn-RS" sz="2400" dirty="0"/>
              <a:t> </a:t>
            </a:r>
            <a:r>
              <a:rPr lang="sr-Latn-RS" sz="2400" b="1" dirty="0" smtClean="0"/>
              <a:t>Često deklarativno </a:t>
            </a:r>
            <a:r>
              <a:rPr lang="sr-Latn-RS" sz="2400" dirty="0"/>
              <a:t>-</a:t>
            </a:r>
            <a:r>
              <a:rPr lang="sr-Latn-RS" sz="2400" dirty="0" smtClean="0"/>
              <a:t> u praksi ide sporo, naročito u tradicionalnim društvima, u kojim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se ne shvata razlika između </a:t>
            </a:r>
            <a:r>
              <a:rPr lang="sr-Latn-RS" sz="2400" b="1" dirty="0" smtClean="0"/>
              <a:t>POLA</a:t>
            </a:r>
            <a:r>
              <a:rPr lang="sr-Latn-RS" sz="2400" dirty="0" smtClean="0"/>
              <a:t> - </a:t>
            </a:r>
            <a:r>
              <a:rPr lang="en-US" sz="2400" dirty="0" smtClean="0"/>
              <a:t> </a:t>
            </a:r>
            <a:r>
              <a:rPr lang="en-US" sz="2400" dirty="0" err="1"/>
              <a:t>biološke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fizičke</a:t>
            </a:r>
            <a:r>
              <a:rPr lang="en-US" sz="2400" dirty="0"/>
              <a:t> </a:t>
            </a:r>
            <a:r>
              <a:rPr lang="en-US" sz="2400" dirty="0" err="1"/>
              <a:t>karakteristike</a:t>
            </a:r>
            <a:r>
              <a:rPr lang="sr-Latn-RS" sz="2400" dirty="0"/>
              <a:t> dobijene </a:t>
            </a:r>
            <a:r>
              <a:rPr lang="sr-Latn-RS" sz="2400" dirty="0" smtClean="0"/>
              <a:t>rođenjem i</a:t>
            </a:r>
            <a:endParaRPr lang="sr-Latn-RS" sz="2400" dirty="0"/>
          </a:p>
          <a:p>
            <a:pPr marL="0" indent="0" algn="just">
              <a:buNone/>
            </a:pPr>
            <a:r>
              <a:rPr lang="sr-Latn-RS" sz="2400" b="1" dirty="0" smtClean="0"/>
              <a:t>     RODA</a:t>
            </a:r>
            <a:r>
              <a:rPr lang="sr-Latn-RS" sz="2400" dirty="0" smtClean="0"/>
              <a:t> -</a:t>
            </a:r>
            <a:r>
              <a:rPr lang="en-US" sz="2400" dirty="0" smtClean="0"/>
              <a:t> </a:t>
            </a:r>
            <a:r>
              <a:rPr lang="en-US" sz="2400" b="1" dirty="0" err="1" smtClean="0"/>
              <a:t>unutrašn</a:t>
            </a:r>
            <a:r>
              <a:rPr lang="sr-Latn-RS" sz="2400" b="1" dirty="0" smtClean="0"/>
              <a:t>eg 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doživljaj</a:t>
            </a:r>
            <a:r>
              <a:rPr lang="sr-Latn-RS" sz="2400" b="1" dirty="0" smtClean="0"/>
              <a:t>a 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identitet</a:t>
            </a:r>
            <a:r>
              <a:rPr lang="sr-Latn-RS" sz="2400" b="1" dirty="0" smtClean="0"/>
              <a:t>a, socijalne uloge u okruženju</a:t>
            </a:r>
            <a:r>
              <a:rPr lang="en-US" sz="2400" b="1" dirty="0" smtClean="0"/>
              <a:t> </a:t>
            </a:r>
            <a:endParaRPr lang="sr-Latn-RS" sz="2400" b="1" dirty="0"/>
          </a:p>
          <a:p>
            <a:pPr>
              <a:buFont typeface="Wingdings" panose="05000000000000000000" pitchFamily="2" charset="2"/>
              <a:buChar char="ü"/>
            </a:pPr>
            <a:endParaRPr lang="sr-Latn-RS" sz="2400" b="1" dirty="0" smtClean="0"/>
          </a:p>
          <a:p>
            <a:pPr>
              <a:buFont typeface="Wingdings" panose="05000000000000000000" pitchFamily="2" charset="2"/>
              <a:buChar char="ü"/>
            </a:pPr>
            <a:endParaRPr lang="sr-Latn-R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08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r-Latn-RS" b="1" dirty="0"/>
              <a:t>SVI IMAMO DVA </a:t>
            </a:r>
            <a:r>
              <a:rPr lang="sr-Latn-RS" b="1" dirty="0" smtClean="0"/>
              <a:t>ŽIVOTA.  DRUGI </a:t>
            </a:r>
            <a:r>
              <a:rPr lang="sr-Latn-RS" b="1" dirty="0"/>
              <a:t>POČINJE KADA TO SHVATIMO</a:t>
            </a:r>
            <a:r>
              <a:rPr lang="sr-Latn-RS" b="1" dirty="0" smtClean="0"/>
              <a:t>.</a:t>
            </a:r>
          </a:p>
          <a:p>
            <a:pPr algn="ctr">
              <a:buFontTx/>
              <a:buChar char="-"/>
            </a:pPr>
            <a:r>
              <a:rPr lang="sr-Latn-RS" b="1" dirty="0" smtClean="0"/>
              <a:t>kineska poslovica</a:t>
            </a:r>
          </a:p>
          <a:p>
            <a:pPr algn="ctr">
              <a:buFontTx/>
              <a:buChar char="-"/>
            </a:pPr>
            <a:endParaRPr lang="sr-Latn-RS" b="1" dirty="0"/>
          </a:p>
          <a:p>
            <a:pPr algn="ctr">
              <a:buFontTx/>
              <a:buChar char="-"/>
            </a:pPr>
            <a:r>
              <a:rPr lang="sr-Latn-RS" b="1" dirty="0" smtClean="0"/>
              <a:t>U životu imamo dva izbora. Biti ogorčen ili biti bolji</a:t>
            </a:r>
          </a:p>
          <a:p>
            <a:pPr algn="ctr">
              <a:buFontTx/>
              <a:buChar char="-"/>
            </a:pPr>
            <a:r>
              <a:rPr lang="sr-Latn-RS" b="1" dirty="0" smtClean="0"/>
              <a:t>Nik Vujačić</a:t>
            </a:r>
          </a:p>
          <a:p>
            <a:pPr algn="ctr">
              <a:buFontTx/>
              <a:buChar char="-"/>
            </a:pPr>
            <a:endParaRPr lang="sr-Latn-RS" b="1" dirty="0"/>
          </a:p>
          <a:p>
            <a:pPr algn="ctr">
              <a:buFontTx/>
              <a:buChar char="-"/>
            </a:pPr>
            <a:endParaRPr lang="sr-Latn-RS" b="1" dirty="0" smtClean="0"/>
          </a:p>
          <a:p>
            <a:pPr marL="0" indent="0" algn="ctr">
              <a:buNone/>
            </a:pPr>
            <a:r>
              <a:rPr lang="sr-Latn-RS" sz="3200" b="1" dirty="0" smtClean="0"/>
              <a:t>R A D I O N I </a:t>
            </a:r>
            <a:r>
              <a:rPr lang="sr-Latn-RS" sz="3200" b="1" smtClean="0"/>
              <a:t>C A   1. </a:t>
            </a:r>
            <a:endParaRPr lang="sr-Latn-RS" sz="3200" b="1" dirty="0"/>
          </a:p>
          <a:p>
            <a:pPr>
              <a:buFontTx/>
              <a:buChar char="-"/>
            </a:pPr>
            <a:endParaRPr lang="sr-Latn-RS" b="1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43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55" y="351692"/>
            <a:ext cx="11522612" cy="55439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3200" b="1" dirty="0" smtClean="0"/>
          </a:p>
          <a:p>
            <a:pPr marL="0" indent="0">
              <a:buNone/>
            </a:pPr>
            <a:endParaRPr lang="sr-Latn-RS" sz="3200" b="1" dirty="0" smtClean="0"/>
          </a:p>
          <a:p>
            <a:pPr marL="0" indent="0" algn="just">
              <a:buNone/>
            </a:pPr>
            <a:r>
              <a:rPr lang="sr-Latn-RS" b="1" dirty="0" smtClean="0"/>
              <a:t>   </a:t>
            </a:r>
            <a:r>
              <a:rPr lang="sr-Latn-RS" b="1" dirty="0"/>
              <a:t>Š</a:t>
            </a:r>
            <a:r>
              <a:rPr lang="en-US" b="1" dirty="0" smtClean="0"/>
              <a:t>t</a:t>
            </a:r>
            <a:r>
              <a:rPr lang="sr-Latn-RS" b="1" dirty="0" smtClean="0"/>
              <a:t>a je RODNI STEREOTIP?</a:t>
            </a:r>
            <a:r>
              <a:rPr lang="en-US" dirty="0" smtClean="0"/>
              <a:t> </a:t>
            </a:r>
            <a:endParaRPr lang="sr-Latn-RS" dirty="0" smtClean="0"/>
          </a:p>
          <a:p>
            <a:pPr marL="0" indent="0" algn="just">
              <a:buNone/>
            </a:pPr>
            <a:endParaRPr lang="sr-Latn-RS" dirty="0"/>
          </a:p>
          <a:p>
            <a:pPr marL="0" indent="0" algn="just">
              <a:buNone/>
            </a:pPr>
            <a:r>
              <a:rPr lang="sr-Latn-RS" dirty="0" smtClean="0"/>
              <a:t>-</a:t>
            </a:r>
            <a:r>
              <a:rPr lang="en-US" dirty="0" smtClean="0"/>
              <a:t> </a:t>
            </a:r>
            <a:r>
              <a:rPr lang="sr-Latn-RS" sz="2400" b="1" dirty="0" err="1" smtClean="0"/>
              <a:t>P</a:t>
            </a:r>
            <a:r>
              <a:rPr lang="en-US" sz="2400" b="1" dirty="0" err="1" smtClean="0"/>
              <a:t>ojednostavljeno</a:t>
            </a:r>
            <a:r>
              <a:rPr lang="sr-Latn-RS" sz="2400" b="1" dirty="0" smtClean="0"/>
              <a:t>,</a:t>
            </a:r>
            <a:r>
              <a:rPr lang="en-US" sz="2400" b="1" dirty="0" smtClean="0"/>
              <a:t> </a:t>
            </a:r>
            <a:r>
              <a:rPr lang="en-US" sz="2400" b="1" dirty="0" err="1"/>
              <a:t>često</a:t>
            </a:r>
            <a:r>
              <a:rPr lang="en-US" sz="2400" b="1" dirty="0"/>
              <a:t> </a:t>
            </a:r>
            <a:r>
              <a:rPr lang="en-US" sz="2400" b="1" dirty="0" err="1"/>
              <a:t>pogrešno</a:t>
            </a:r>
            <a:r>
              <a:rPr lang="en-US" sz="2400" b="1" dirty="0"/>
              <a:t> </a:t>
            </a:r>
            <a:r>
              <a:rPr lang="en-US" sz="2400" b="1" dirty="0" err="1"/>
              <a:t>shvatanje</a:t>
            </a:r>
            <a:r>
              <a:rPr lang="en-US" sz="2400" b="1" dirty="0"/>
              <a:t> o </a:t>
            </a:r>
            <a:r>
              <a:rPr lang="sr-Latn-RS" sz="2400" b="1" dirty="0" smtClean="0"/>
              <a:t>rodu i rodnim odnosima</a:t>
            </a:r>
          </a:p>
          <a:p>
            <a:pPr algn="just">
              <a:buFontTx/>
              <a:buChar char="-"/>
            </a:pPr>
            <a:r>
              <a:rPr lang="sr-Latn-RS" sz="2400" dirty="0" smtClean="0"/>
              <a:t>zasnovan na generalizaciji -„uvek bilo“ umesto na činjenicama i promišljanju</a:t>
            </a:r>
          </a:p>
          <a:p>
            <a:pPr marL="0" indent="0" algn="just">
              <a:buNone/>
            </a:pPr>
            <a:endParaRPr lang="sr-Latn-RS" sz="2400" dirty="0" smtClean="0"/>
          </a:p>
          <a:p>
            <a:pPr>
              <a:buFontTx/>
              <a:buChar char="-"/>
            </a:pPr>
            <a:r>
              <a:rPr lang="sr-Latn-RS" sz="2400" b="1" dirty="0" smtClean="0"/>
              <a:t>OPASNI  KONTROLORI MISLI </a:t>
            </a:r>
          </a:p>
          <a:p>
            <a:pPr marL="0" indent="0">
              <a:buNone/>
            </a:pPr>
            <a:r>
              <a:rPr lang="sr-Latn-RS" sz="2400" b="1" dirty="0"/>
              <a:t>-</a:t>
            </a:r>
            <a:r>
              <a:rPr lang="sr-Latn-RS" sz="2400" b="1" dirty="0" smtClean="0"/>
              <a:t>  OTPORNI  na promene i racionalno promišljanje i zaključivanje</a:t>
            </a:r>
            <a:endParaRPr lang="sr-Latn-RS" sz="2400" b="1" dirty="0"/>
          </a:p>
          <a:p>
            <a:pPr marL="0" indent="0">
              <a:buNone/>
            </a:pPr>
            <a:endParaRPr lang="sr-Latn-RS" sz="2400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5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7286" y="450167"/>
            <a:ext cx="11924714" cy="5029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1313" indent="-341313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342900" indent="-3429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371600" indent="-4572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       </a:t>
            </a:r>
            <a:r>
              <a:rPr kumimoji="0" lang="sr-Latn-RS" altLang="x-none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Stereotipne greške u razmišljanju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sr-Latn-RS" altLang="x-none" sz="28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1.   </a:t>
            </a:r>
            <a:r>
              <a:rPr kumimoji="0" lang="sr-Latn-RS" altLang="x-none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Crno - belo razmišljanje </a:t>
            </a: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(i muškarci i žene)</a:t>
            </a:r>
          </a:p>
          <a:p>
            <a:pPr marL="0" indent="0" defTabSz="685800" fontAlgn="base">
              <a:spcBef>
                <a:spcPct val="20000"/>
              </a:spcBef>
              <a:spcAft>
                <a:spcPct val="0"/>
              </a:spcAft>
              <a:defRPr/>
            </a:pPr>
            <a:endParaRPr lang="sr-Latn-RS" altLang="x-none" sz="2400" dirty="0">
              <a:latin typeface="Calibri"/>
            </a:endParaRPr>
          </a:p>
          <a:p>
            <a:pPr marL="0" indent="0" defTabSz="6858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sr-Latn-RS" altLang="x-none" sz="2400" dirty="0" smtClean="0">
                <a:latin typeface="Calibri"/>
              </a:rPr>
              <a:t>2. </a:t>
            </a:r>
            <a:r>
              <a:rPr lang="sr-Latn-RS" altLang="x-none" sz="2400" b="1" dirty="0" smtClean="0">
                <a:latin typeface="Calibri"/>
              </a:rPr>
              <a:t>Generalizacija</a:t>
            </a:r>
            <a:r>
              <a:rPr lang="sr-Latn-RS" altLang="x-none" sz="2400" dirty="0" smtClean="0">
                <a:latin typeface="Calibri"/>
              </a:rPr>
              <a:t> - proces uopštavanja - Svi...Uvek... Nikad  (i </a:t>
            </a:r>
            <a:r>
              <a:rPr lang="sr-Latn-RS" altLang="x-none" sz="2400" dirty="0">
                <a:latin typeface="Calibri"/>
              </a:rPr>
              <a:t>muškarci i žene</a:t>
            </a:r>
            <a:r>
              <a:rPr lang="sr-Latn-RS" altLang="x-none" sz="2400" dirty="0" smtClean="0">
                <a:latin typeface="Calibri"/>
              </a:rPr>
              <a:t>)</a:t>
            </a:r>
          </a:p>
          <a:p>
            <a:pPr marL="457200" indent="-457200" defTabSz="6858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  <a:defRPr/>
            </a:pPr>
            <a:endParaRPr lang="sr-Latn-RS" altLang="x-none" sz="2400" dirty="0" smtClean="0">
              <a:latin typeface="Calibri"/>
            </a:endParaRPr>
          </a:p>
          <a:p>
            <a:pPr marL="0" indent="0" defTabSz="6858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3.  </a:t>
            </a:r>
            <a:r>
              <a:rPr kumimoji="0" lang="sr-Latn-RS" altLang="x-none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Negativan filter –</a:t>
            </a:r>
            <a:r>
              <a:rPr kumimoji="0" lang="sr-Latn-RS" altLang="x-none" sz="2400" b="1" i="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Calibri"/>
              </a:rPr>
              <a:t> </a:t>
            </a:r>
            <a:r>
              <a:rPr lang="sr-Latn-RS" altLang="x-none" sz="2400" dirty="0" smtClean="0">
                <a:latin typeface="Calibri"/>
              </a:rPr>
              <a:t>strah o od promene</a:t>
            </a: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 - </a:t>
            </a:r>
            <a:r>
              <a:rPr kumimoji="0" lang="sr-Latn-RS" altLang="x-none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šta ako</a:t>
            </a: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... </a:t>
            </a:r>
            <a:r>
              <a:rPr lang="sr-Latn-RS" altLang="x-none" sz="2400" dirty="0" smtClean="0">
                <a:latin typeface="Calibri"/>
              </a:rPr>
              <a:t>(</a:t>
            </a:r>
            <a:r>
              <a:rPr lang="sr-Latn-RS" altLang="x-none" sz="2400" dirty="0">
                <a:latin typeface="Calibri"/>
              </a:rPr>
              <a:t>i muškarci i žene</a:t>
            </a:r>
            <a:r>
              <a:rPr lang="sr-Latn-RS" altLang="x-none" sz="2400" dirty="0" smtClean="0">
                <a:latin typeface="Calibri"/>
              </a:rPr>
              <a:t>)</a:t>
            </a:r>
          </a:p>
          <a:p>
            <a:pPr marL="0" indent="0" defTabSz="6858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                                 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dirty="0" smtClean="0">
                <a:latin typeface="Calibri"/>
              </a:rPr>
              <a:t>4.  </a:t>
            </a:r>
            <a:r>
              <a:rPr lang="sr-Latn-RS" altLang="x-none" sz="2400" b="1" dirty="0" smtClean="0">
                <a:latin typeface="Calibri"/>
              </a:rPr>
              <a:t>Umanjenje pozitivnog -</a:t>
            </a:r>
            <a:r>
              <a:rPr lang="sr-Latn-RS" altLang="x-none" sz="2400" dirty="0" smtClean="0">
                <a:latin typeface="Calibri"/>
              </a:rPr>
              <a:t> „podrazumeva se da radim dobro“ i doživljava trivijalno (žene)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sr-Latn-RS" altLang="x-none" sz="2400" dirty="0" smtClean="0"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5.  </a:t>
            </a:r>
            <a:r>
              <a:rPr kumimoji="0" lang="sr-Latn-RS" altLang="x-none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Okrivljavanje</a:t>
            </a: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 - traženje krivca u drugima, bez lične</a:t>
            </a:r>
            <a:r>
              <a:rPr kumimoji="0" lang="sr-Latn-RS" altLang="x-none" sz="2400" i="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Calibri"/>
              </a:rPr>
              <a:t> odgovornosti (muškarci)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0AD3D-8300-6F45-8123-D174A7DF53EB}" type="slidenum">
              <a:rPr kumimoji="0" lang="sr-Cyrl-C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r-Cyrl-C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45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7286" y="450167"/>
            <a:ext cx="11924714" cy="547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1313" indent="-341313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342900" indent="-3429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371600" indent="-4572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       </a:t>
            </a:r>
            <a:r>
              <a:rPr kumimoji="0" lang="sr-Latn-RS" altLang="x-none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Stereotipne greške u razmišljanju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sr-Latn-RS" altLang="x-none" sz="28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b="1" baseline="0" dirty="0" smtClean="0">
                <a:latin typeface="Calibri"/>
              </a:rPr>
              <a:t>6. Glorifikovanja - </a:t>
            </a:r>
            <a:r>
              <a:rPr lang="sr-Latn-RS" altLang="x-none" sz="2400" baseline="0" dirty="0" smtClean="0">
                <a:latin typeface="Calibri"/>
              </a:rPr>
              <a:t>tipično</a:t>
            </a:r>
            <a:r>
              <a:rPr lang="sr-Latn-RS" altLang="x-none" sz="2400" dirty="0" smtClean="0">
                <a:latin typeface="Calibri"/>
              </a:rPr>
              <a:t> za žene, </a:t>
            </a:r>
            <a:r>
              <a:rPr lang="sr-Latn-RS" altLang="x-none" sz="2400" b="1" dirty="0" smtClean="0">
                <a:latin typeface="Calibri"/>
              </a:rPr>
              <a:t>nekritičko posmatranje </a:t>
            </a:r>
            <a:r>
              <a:rPr lang="sr-Latn-RS" altLang="x-none" sz="2400" dirty="0" smtClean="0">
                <a:latin typeface="Calibri"/>
              </a:rPr>
              <a:t>svojih muških figura  </a:t>
            </a:r>
            <a:endParaRPr lang="sr-Latn-RS" altLang="x-none" sz="2400" baseline="0" dirty="0" smtClean="0"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sr-Latn-RS" altLang="x-none" sz="2400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b="1" dirty="0" smtClean="0">
                <a:latin typeface="Calibri"/>
              </a:rPr>
              <a:t>7. Emocionalno rezonovanje </a:t>
            </a:r>
            <a:r>
              <a:rPr lang="sr-Latn-RS" altLang="x-none" sz="2400" dirty="0" smtClean="0">
                <a:latin typeface="Calibri"/>
              </a:rPr>
              <a:t>- tumačenje samo po </a:t>
            </a:r>
            <a:r>
              <a:rPr lang="sr-Latn-RS" altLang="x-none" sz="2400" b="1" dirty="0" smtClean="0">
                <a:latin typeface="Calibri"/>
              </a:rPr>
              <a:t>svojim</a:t>
            </a:r>
            <a:r>
              <a:rPr lang="sr-Latn-RS" altLang="x-none" sz="2400" dirty="0" smtClean="0">
                <a:latin typeface="Calibri"/>
              </a:rPr>
              <a:t> zaključcima (češće muškarci)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sr-Latn-RS" altLang="x-none" sz="2400" dirty="0"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b="1" dirty="0" smtClean="0">
                <a:latin typeface="Calibri"/>
              </a:rPr>
              <a:t>8. Pojednostavljivanje stvarnosti</a:t>
            </a:r>
            <a:r>
              <a:rPr lang="sr-Cyrl-RS" altLang="x-none" sz="2400" b="1" noProof="0" dirty="0" smtClean="0">
                <a:latin typeface="Calibri"/>
              </a:rPr>
              <a:t> </a:t>
            </a:r>
            <a:r>
              <a:rPr lang="sr-Latn-RS" altLang="x-none" sz="2400" noProof="0" dirty="0">
                <a:latin typeface="Calibri"/>
              </a:rPr>
              <a:t>-</a:t>
            </a:r>
            <a:r>
              <a:rPr lang="sr-Cyrl-RS" altLang="x-none" sz="2400" noProof="0" dirty="0" smtClean="0">
                <a:latin typeface="Calibri"/>
              </a:rPr>
              <a:t> </a:t>
            </a:r>
            <a:r>
              <a:rPr lang="sr-Latn-RS" altLang="x-none" sz="2400" noProof="0" dirty="0" smtClean="0">
                <a:latin typeface="Calibri"/>
              </a:rPr>
              <a:t>ono što </a:t>
            </a:r>
            <a:r>
              <a:rPr lang="sr-Latn-RS" altLang="x-none" sz="2400" b="1" noProof="0" dirty="0" smtClean="0">
                <a:latin typeface="Calibri"/>
              </a:rPr>
              <a:t>ja </a:t>
            </a:r>
            <a:r>
              <a:rPr lang="sr-Latn-RS" altLang="x-none" sz="2400" noProof="0" dirty="0" smtClean="0">
                <a:latin typeface="Calibri"/>
              </a:rPr>
              <a:t>mislim je </a:t>
            </a:r>
            <a:r>
              <a:rPr lang="sr-Latn-RS" altLang="x-none" sz="2400" b="1" noProof="0" dirty="0" smtClean="0">
                <a:latin typeface="Calibri"/>
              </a:rPr>
              <a:t>apsolutno </a:t>
            </a:r>
            <a:r>
              <a:rPr lang="sr-Latn-RS" altLang="x-none" sz="2400" noProof="0" dirty="0" smtClean="0">
                <a:latin typeface="Calibri"/>
              </a:rPr>
              <a:t>tačno (muškarci)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sr-Latn-RS" altLang="x-none" sz="2400" noProof="0" dirty="0" smtClean="0"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b="1" dirty="0" smtClean="0">
                <a:latin typeface="Calibri"/>
              </a:rPr>
              <a:t>9. A priori zaključivanje </a:t>
            </a:r>
            <a:r>
              <a:rPr lang="sr-Latn-RS" altLang="x-none" sz="2400" dirty="0" smtClean="0">
                <a:latin typeface="Calibri"/>
              </a:rPr>
              <a:t>- bez ličnog znanja i iskustva (muškarci i žene)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sr-Latn-RS" altLang="x-none" sz="2400" dirty="0" smtClean="0"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b="1" noProof="0" dirty="0" smtClean="0">
                <a:latin typeface="Calibri"/>
              </a:rPr>
              <a:t>10. Zablude </a:t>
            </a:r>
            <a:r>
              <a:rPr lang="sr-Latn-RS" altLang="x-none" sz="2400" noProof="0" dirty="0" smtClean="0">
                <a:latin typeface="Calibri"/>
              </a:rPr>
              <a:t>- </a:t>
            </a:r>
            <a:r>
              <a:rPr lang="sr-Latn-RS" altLang="x-none" sz="2400" dirty="0" smtClean="0">
                <a:latin typeface="Calibri"/>
              </a:rPr>
              <a:t> „</a:t>
            </a:r>
            <a:r>
              <a:rPr lang="sr-Latn-RS" altLang="x-none" sz="2400" dirty="0">
                <a:latin typeface="Calibri"/>
              </a:rPr>
              <a:t>P</a:t>
            </a:r>
            <a:r>
              <a:rPr lang="sr-Latn-RS" altLang="x-none" sz="2400" dirty="0" smtClean="0">
                <a:latin typeface="Calibri"/>
              </a:rPr>
              <a:t>odrazumeva se“!</a:t>
            </a:r>
            <a:endParaRPr lang="sr-Latn-RS" altLang="x-none" sz="2400" noProof="0" dirty="0" smtClean="0"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b="1" dirty="0">
                <a:latin typeface="Calibri"/>
              </a:rPr>
              <a:t> </a:t>
            </a:r>
            <a:r>
              <a:rPr lang="sr-Latn-RS" altLang="x-none" sz="2400" b="1" dirty="0" smtClean="0">
                <a:latin typeface="Calibri"/>
              </a:rPr>
              <a:t>     „Najveća greška u komunikaciji je iluzija da je ona ostvarena“ – B. Šo</a:t>
            </a:r>
            <a:endParaRPr lang="sr-Latn-RS" altLang="x-none" sz="2400" b="1" noProof="0" dirty="0" smtClean="0">
              <a:latin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0AD3D-8300-6F45-8123-D174A7DF53EB}" type="slidenum">
              <a:rPr kumimoji="0" lang="sr-Cyrl-C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r-Cyrl-C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9490" y="884083"/>
            <a:ext cx="11995052" cy="5029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1313" indent="-341313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342900" indent="-3429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371600" indent="-4572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r-Latn-RS" altLang="x-none" sz="24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       </a:t>
            </a:r>
            <a:r>
              <a:rPr kumimoji="0" lang="sr-Latn-RS" altLang="x-none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Stereotipne greške u razmišljanju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sr-Latn-RS" altLang="x-none" sz="2800" b="1" dirty="0"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b="1" dirty="0" smtClean="0">
                <a:latin typeface="Calibri"/>
              </a:rPr>
              <a:t>11. Očekujem da mi čita misli -  </a:t>
            </a:r>
            <a:r>
              <a:rPr lang="sr-Latn-RS" altLang="x-none" sz="2400" dirty="0" smtClean="0">
                <a:latin typeface="Calibri"/>
              </a:rPr>
              <a:t>kazna ćutanjem (žene)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dirty="0" smtClean="0">
                <a:latin typeface="Calibri"/>
              </a:rPr>
              <a:t>                                                       - korišćenje aluzija/povlačenje umesto otvorenog rešenja (žene)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dirty="0" smtClean="0">
                <a:latin typeface="Calibri"/>
              </a:rPr>
              <a:t>                                                         (pasivna agresija)</a:t>
            </a: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sr-Latn-RS" altLang="x-none" sz="2400" dirty="0"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dirty="0" smtClean="0">
                <a:latin typeface="Calibri"/>
              </a:rPr>
              <a:t>12. Očekujem da se ponaša </a:t>
            </a:r>
            <a:r>
              <a:rPr lang="sr-Latn-RS" altLang="x-none" sz="2400" b="1" dirty="0" smtClean="0">
                <a:latin typeface="Calibri"/>
              </a:rPr>
              <a:t>LOGIČNO, ali po mojoj logici</a:t>
            </a:r>
          </a:p>
          <a:p>
            <a:pPr marL="0" lvl="0" indent="0" defTabSz="6858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sr-Latn-RS" altLang="x-none" sz="2400" dirty="0">
                <a:latin typeface="Calibri"/>
              </a:rPr>
              <a:t> </a:t>
            </a:r>
            <a:r>
              <a:rPr lang="sr-Latn-RS" altLang="x-none" sz="2400" dirty="0" smtClean="0">
                <a:latin typeface="Calibri"/>
              </a:rPr>
              <a:t>     „</a:t>
            </a:r>
            <a:r>
              <a:rPr lang="sr-Latn-RS" altLang="x-none" sz="2400" b="1" dirty="0">
                <a:latin typeface="Calibri"/>
              </a:rPr>
              <a:t>Logično</a:t>
            </a:r>
            <a:r>
              <a:rPr lang="sr-Latn-RS" altLang="x-none" sz="2400" dirty="0">
                <a:latin typeface="Calibri"/>
              </a:rPr>
              <a:t> je da </a:t>
            </a:r>
            <a:r>
              <a:rPr lang="sr-Latn-RS" altLang="x-none" sz="2400" dirty="0" smtClean="0">
                <a:latin typeface="Calibri"/>
              </a:rPr>
              <a:t>prihvati tako dobru ponudu“ </a:t>
            </a:r>
            <a:endParaRPr lang="sr-Latn-RS" altLang="x-none" sz="2400" b="1" dirty="0" smtClean="0">
              <a:latin typeface="Calibri"/>
            </a:endParaRPr>
          </a:p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sr-Latn-RS" altLang="x-none" sz="2400" b="1" dirty="0">
                <a:latin typeface="Calibri"/>
              </a:rPr>
              <a:t> </a:t>
            </a:r>
            <a:r>
              <a:rPr lang="sr-Latn-RS" altLang="x-none" sz="2400" b="1" dirty="0" smtClean="0">
                <a:latin typeface="Calibri"/>
              </a:rPr>
              <a:t>      </a:t>
            </a:r>
            <a:r>
              <a:rPr lang="sr-Latn-RS" altLang="x-none" sz="2400" dirty="0">
                <a:latin typeface="Calibri"/>
              </a:rPr>
              <a:t>S</a:t>
            </a:r>
            <a:r>
              <a:rPr lang="sr-Latn-RS" altLang="x-none" sz="2400" dirty="0" smtClean="0">
                <a:latin typeface="Calibri"/>
              </a:rPr>
              <a:t>vako ima svoju logiku, zasnovanu na znanju, iskustvu, navikama</a:t>
            </a:r>
            <a:r>
              <a:rPr lang="sr-Latn-RS" altLang="x-none" sz="2400" b="1" dirty="0" smtClean="0">
                <a:latin typeface="Calibri"/>
              </a:rPr>
              <a:t>, stereotipima</a:t>
            </a:r>
          </a:p>
          <a:p>
            <a:pPr marL="0" lvl="0" indent="0" defTabSz="685800" fontAlgn="base">
              <a:spcBef>
                <a:spcPct val="20000"/>
              </a:spcBef>
              <a:spcAft>
                <a:spcPct val="0"/>
              </a:spcAft>
              <a:defRPr/>
            </a:pPr>
            <a:endParaRPr lang="sr-Latn-RS" altLang="x-none" sz="2400" b="1" dirty="0" smtClean="0">
              <a:latin typeface="Calibri"/>
            </a:endParaRPr>
          </a:p>
          <a:p>
            <a:pPr marL="0" lvl="0" indent="0" defTabSz="6858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sr-Latn-RS" altLang="x-none" sz="2400" b="1" dirty="0">
                <a:latin typeface="Calibri"/>
              </a:rPr>
              <a:t> </a:t>
            </a:r>
            <a:r>
              <a:rPr lang="sr-Latn-RS" altLang="x-none" sz="2400" b="1" dirty="0" smtClean="0">
                <a:latin typeface="Calibri"/>
              </a:rPr>
              <a:t>      Razbijanje rodnih stereotipa je ključ za rodne ravnopravnosti! </a:t>
            </a:r>
            <a:endParaRPr lang="sr-Latn-RS" altLang="x-none" sz="2400" b="1" dirty="0">
              <a:latin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0AD3D-8300-6F45-8123-D174A7DF53EB}" type="slidenum">
              <a:rPr kumimoji="0" lang="sr-Cyrl-C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r-Cyrl-C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869" y="710351"/>
            <a:ext cx="2225233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2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181" y="351692"/>
            <a:ext cx="11142785" cy="6203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 smtClean="0"/>
              <a:t>    </a:t>
            </a:r>
          </a:p>
          <a:p>
            <a:pPr marL="0" indent="0">
              <a:buNone/>
            </a:pPr>
            <a:r>
              <a:rPr lang="sr-Latn-RS" b="1" dirty="0"/>
              <a:t> </a:t>
            </a:r>
            <a:r>
              <a:rPr lang="sr-Latn-RS" b="1" dirty="0" smtClean="0"/>
              <a:t>   10 najčešćih rodnih stereotipa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sz="2400" b="1" dirty="0" smtClean="0"/>
              <a:t>     1. </a:t>
            </a:r>
            <a:r>
              <a:rPr lang="en-US" sz="2400" b="1" dirty="0" err="1" smtClean="0"/>
              <a:t>Podela</a:t>
            </a:r>
            <a:r>
              <a:rPr lang="en-US" sz="2400" b="1" dirty="0" smtClean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muške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ženske</a:t>
            </a:r>
            <a:r>
              <a:rPr lang="en-US" sz="2400" b="1" dirty="0"/>
              <a:t> </a:t>
            </a:r>
            <a:r>
              <a:rPr lang="en-US" sz="2400" b="1" dirty="0" err="1" smtClean="0"/>
              <a:t>poslove</a:t>
            </a:r>
            <a:endParaRPr lang="sr-Latn-RS" sz="2400" dirty="0" smtClean="0"/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- </a:t>
            </a:r>
            <a:r>
              <a:rPr lang="sr-Latn-RS" sz="2400" dirty="0"/>
              <a:t>m</a:t>
            </a:r>
            <a:r>
              <a:rPr lang="en-US" sz="2400" dirty="0" err="1" smtClean="0"/>
              <a:t>uškar</a:t>
            </a:r>
            <a:r>
              <a:rPr lang="sr-Latn-RS" sz="2400" dirty="0" smtClean="0"/>
              <a:t>ac dominantan, donosilac odluka, hranilac </a:t>
            </a:r>
          </a:p>
          <a:p>
            <a:pPr marL="0" indent="0">
              <a:buNone/>
            </a:pPr>
            <a:r>
              <a:rPr lang="sr-Latn-RS" sz="2400" dirty="0" smtClean="0"/>
              <a:t>     </a:t>
            </a:r>
            <a:r>
              <a:rPr lang="en-US" sz="2400" dirty="0" smtClean="0"/>
              <a:t> </a:t>
            </a:r>
            <a:r>
              <a:rPr lang="sr-Latn-RS" sz="2400" dirty="0"/>
              <a:t>- ž</a:t>
            </a:r>
            <a:r>
              <a:rPr lang="sr-Latn-RS" sz="2400" dirty="0" smtClean="0"/>
              <a:t>ena  </a:t>
            </a:r>
            <a:r>
              <a:rPr lang="sr-Latn-RS" sz="2400" dirty="0"/>
              <a:t>majka, stara se o svojoj i partnerovoj porodici</a:t>
            </a:r>
            <a:endParaRPr lang="en-US" sz="2400" dirty="0"/>
          </a:p>
          <a:p>
            <a:pPr lvl="1"/>
            <a:endParaRPr lang="sr-Latn-RS" dirty="0" smtClean="0"/>
          </a:p>
          <a:p>
            <a:pPr marL="457200" lvl="1" indent="0">
              <a:buNone/>
            </a:pPr>
            <a:r>
              <a:rPr lang="en-US" b="1" dirty="0" err="1" smtClean="0"/>
              <a:t>Posledica</a:t>
            </a:r>
            <a:r>
              <a:rPr lang="sr-Latn-RS" b="1" dirty="0"/>
              <a:t> -</a:t>
            </a:r>
            <a:r>
              <a:rPr lang="sr-Latn-RS" b="1" dirty="0" smtClean="0"/>
              <a:t> frustrirana žena, </a:t>
            </a:r>
            <a:r>
              <a:rPr lang="sr-Latn-RS" dirty="0"/>
              <a:t>o</a:t>
            </a:r>
            <a:r>
              <a:rPr lang="en-US" dirty="0" err="1"/>
              <a:t>bavlja</a:t>
            </a:r>
            <a:r>
              <a:rPr lang="en-US" dirty="0"/>
              <a:t> ne</a:t>
            </a:r>
            <a:r>
              <a:rPr lang="sr-Latn-RS" dirty="0"/>
              <a:t>srazmerno</a:t>
            </a:r>
            <a:r>
              <a:rPr lang="en-US" dirty="0"/>
              <a:t> v</a:t>
            </a:r>
            <a:r>
              <a:rPr lang="sr-Latn-RS" dirty="0"/>
              <a:t>iše</a:t>
            </a:r>
            <a:r>
              <a:rPr lang="en-US" dirty="0"/>
              <a:t> </a:t>
            </a:r>
            <a:r>
              <a:rPr lang="en-US" b="1" dirty="0" err="1"/>
              <a:t>neplaćenog</a:t>
            </a:r>
            <a:r>
              <a:rPr lang="en-US" b="1" dirty="0"/>
              <a:t> </a:t>
            </a:r>
            <a:r>
              <a:rPr lang="en-US" b="1" dirty="0" err="1"/>
              <a:t>kućnog</a:t>
            </a:r>
            <a:r>
              <a:rPr lang="en-US" b="1" dirty="0"/>
              <a:t> </a:t>
            </a:r>
            <a:r>
              <a:rPr lang="en-US" b="1" dirty="0" err="1"/>
              <a:t>rada</a:t>
            </a:r>
            <a:r>
              <a:rPr lang="en-US" dirty="0"/>
              <a:t>, </a:t>
            </a:r>
            <a:endParaRPr lang="sr-Latn-RS" dirty="0"/>
          </a:p>
          <a:p>
            <a:pPr marL="457200" lvl="1" indent="0">
              <a:buNone/>
            </a:pPr>
            <a:r>
              <a:rPr lang="sr-Latn-RS" b="1" dirty="0"/>
              <a:t>      </a:t>
            </a:r>
            <a:r>
              <a:rPr lang="sr-Latn-RS" b="1" dirty="0" smtClean="0"/>
              <a:t>            -  </a:t>
            </a:r>
            <a:r>
              <a:rPr lang="sr-Latn-RS" dirty="0" smtClean="0"/>
              <a:t>koji </a:t>
            </a:r>
            <a:r>
              <a:rPr lang="sr-Latn-RS" dirty="0"/>
              <a:t>slabo cene, jer se </a:t>
            </a:r>
            <a:r>
              <a:rPr lang="sr-Latn-RS" dirty="0" smtClean="0"/>
              <a:t>podrazumeva</a:t>
            </a:r>
          </a:p>
          <a:p>
            <a:pPr marL="457200" lvl="1" indent="0">
              <a:buNone/>
            </a:pPr>
            <a:r>
              <a:rPr lang="sr-Latn-RS" dirty="0"/>
              <a:t> </a:t>
            </a:r>
            <a:r>
              <a:rPr lang="sr-Latn-RS" dirty="0" smtClean="0"/>
              <a:t>                 - ne može da se ostvari profesionalno </a:t>
            </a:r>
          </a:p>
          <a:p>
            <a:pPr marL="457200" lvl="1" indent="0">
              <a:buNone/>
            </a:pPr>
            <a:r>
              <a:rPr lang="sr-Latn-RS" b="1" dirty="0" smtClean="0"/>
              <a:t>                  - ne valja ni sebi ni okruženju</a:t>
            </a:r>
            <a:r>
              <a:rPr lang="en-US" b="1" dirty="0" smtClean="0"/>
              <a:t> </a:t>
            </a:r>
            <a:endParaRPr lang="sr-Latn-RS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4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181" y="351692"/>
            <a:ext cx="11142785" cy="6203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 smtClean="0"/>
              <a:t>    </a:t>
            </a:r>
          </a:p>
          <a:p>
            <a:pPr marL="0" indent="0">
              <a:buNone/>
            </a:pPr>
            <a:r>
              <a:rPr lang="sr-Latn-RS" b="1" dirty="0"/>
              <a:t> </a:t>
            </a:r>
            <a:r>
              <a:rPr lang="sr-Latn-RS" b="1" dirty="0" smtClean="0"/>
              <a:t>      </a:t>
            </a:r>
            <a:r>
              <a:rPr lang="sr-Latn-RS" sz="2400" b="1" dirty="0" smtClean="0"/>
              <a:t>     </a:t>
            </a:r>
            <a:endParaRPr lang="sr-Latn-RS" b="1" dirty="0" smtClean="0"/>
          </a:p>
          <a:p>
            <a:pPr marL="457200" lvl="1" indent="0">
              <a:buNone/>
            </a:pPr>
            <a:r>
              <a:rPr lang="sr-Latn-RS" b="1" dirty="0" smtClean="0"/>
              <a:t>2. </a:t>
            </a:r>
            <a:r>
              <a:rPr lang="en-US" b="1" dirty="0" err="1" smtClean="0"/>
              <a:t>Profesionaln</a:t>
            </a:r>
            <a:r>
              <a:rPr lang="sr-Latn-RS" b="1" dirty="0" smtClean="0"/>
              <a:t>i stereotipi</a:t>
            </a:r>
            <a:r>
              <a:rPr lang="en-US" b="1" dirty="0" smtClean="0"/>
              <a:t>  "</a:t>
            </a:r>
            <a:r>
              <a:rPr lang="en-US" b="1" dirty="0" err="1" smtClean="0"/>
              <a:t>muška</a:t>
            </a:r>
            <a:r>
              <a:rPr lang="en-US" b="1" dirty="0" smtClean="0"/>
              <a:t>" </a:t>
            </a:r>
            <a:r>
              <a:rPr lang="sr-Latn-RS" b="1" dirty="0" smtClean="0"/>
              <a:t>i „ženska“ zanimanja:</a:t>
            </a:r>
            <a:endParaRPr lang="sr-Latn-RS" b="1" dirty="0"/>
          </a:p>
          <a:p>
            <a:pPr marL="457200" lvl="1" indent="0">
              <a:buNone/>
            </a:pPr>
            <a:r>
              <a:rPr lang="sr-Latn-RS" dirty="0" smtClean="0"/>
              <a:t>- muška: </a:t>
            </a:r>
            <a:r>
              <a:rPr lang="en-US" dirty="0" smtClean="0"/>
              <a:t>in</a:t>
            </a:r>
            <a:r>
              <a:rPr lang="sr-Latn-RS" dirty="0" smtClean="0"/>
              <a:t>g</a:t>
            </a:r>
            <a:r>
              <a:rPr lang="en-US" dirty="0" smtClean="0"/>
              <a:t>, IT, </a:t>
            </a:r>
            <a:r>
              <a:rPr lang="en-US" dirty="0" err="1" smtClean="0"/>
              <a:t>liderske</a:t>
            </a:r>
            <a:r>
              <a:rPr lang="en-US" dirty="0" smtClean="0"/>
              <a:t> </a:t>
            </a:r>
            <a:r>
              <a:rPr lang="en-US" dirty="0" err="1" smtClean="0"/>
              <a:t>pozicije</a:t>
            </a:r>
            <a:r>
              <a:rPr lang="sr-Latn-RS" dirty="0" smtClean="0"/>
              <a:t>, hirurg, advokat, sudija...</a:t>
            </a:r>
            <a:r>
              <a:rPr lang="en-US" dirty="0" smtClean="0"/>
              <a:t>,  </a:t>
            </a:r>
            <a:endParaRPr lang="sr-Latn-RS" dirty="0" smtClean="0"/>
          </a:p>
          <a:p>
            <a:pPr lvl="1">
              <a:buFontTx/>
              <a:buChar char="-"/>
            </a:pPr>
            <a:r>
              <a:rPr lang="sr-Latn-RS" dirty="0" smtClean="0"/>
              <a:t>ž</a:t>
            </a:r>
            <a:r>
              <a:rPr lang="en-US" dirty="0" err="1" smtClean="0"/>
              <a:t>en</a:t>
            </a:r>
            <a:r>
              <a:rPr lang="sr-Latn-RS" dirty="0" smtClean="0"/>
              <a:t>ska: </a:t>
            </a:r>
            <a:r>
              <a:rPr lang="en-US" dirty="0" smtClean="0"/>
              <a:t> </a:t>
            </a:r>
            <a:r>
              <a:rPr lang="en-US" dirty="0" err="1"/>
              <a:t>vaspitanje</a:t>
            </a:r>
            <a:r>
              <a:rPr lang="en-US" dirty="0"/>
              <a:t>, </a:t>
            </a:r>
            <a:r>
              <a:rPr lang="en-US" dirty="0" err="1"/>
              <a:t>nega</a:t>
            </a:r>
            <a:r>
              <a:rPr lang="en-US" dirty="0"/>
              <a:t>, </a:t>
            </a:r>
            <a:r>
              <a:rPr lang="en-US" dirty="0" err="1"/>
              <a:t>administrativni</a:t>
            </a:r>
            <a:r>
              <a:rPr lang="en-US" dirty="0"/>
              <a:t> </a:t>
            </a:r>
            <a:r>
              <a:rPr lang="en-US" dirty="0" err="1" smtClean="0"/>
              <a:t>poslovi</a:t>
            </a:r>
            <a:r>
              <a:rPr lang="sr-Latn-RS" dirty="0" smtClean="0"/>
              <a:t>, uslužni poslovi</a:t>
            </a:r>
          </a:p>
          <a:p>
            <a:pPr lvl="1">
              <a:buFontTx/>
              <a:buChar char="-"/>
            </a:pPr>
            <a:endParaRPr lang="en-US" dirty="0"/>
          </a:p>
          <a:p>
            <a:pPr marL="457200" lvl="1" indent="0">
              <a:buNone/>
            </a:pPr>
            <a:r>
              <a:rPr lang="en-US" b="1" dirty="0" err="1"/>
              <a:t>Posledica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sr-Latn-RS" dirty="0" smtClean="0"/>
              <a:t>manje plaćeni poslovi, bez mogućnosti lič.razvoja</a:t>
            </a:r>
          </a:p>
          <a:p>
            <a:pPr marL="457200" lvl="1" indent="0">
              <a:buNone/>
            </a:pPr>
            <a:r>
              <a:rPr lang="sr-Latn-RS" dirty="0" smtClean="0"/>
              <a:t>                   bez rukovodećih pozicije </a:t>
            </a:r>
          </a:p>
          <a:p>
            <a:pPr marL="457200" lvl="1" indent="0">
              <a:buNone/>
            </a:pPr>
            <a:r>
              <a:rPr lang="sr-Latn-RS" dirty="0"/>
              <a:t> </a:t>
            </a:r>
            <a:r>
              <a:rPr lang="sr-Latn-RS" dirty="0" smtClean="0"/>
              <a:t>                - 25% žena rukovodioca, češće preduzetnice nego na čelu firme</a:t>
            </a:r>
          </a:p>
          <a:p>
            <a:pPr marL="457200" lvl="1" indent="0">
              <a:buNone/>
            </a:pPr>
            <a:endParaRPr lang="sr-Latn-RS" b="1" dirty="0" smtClean="0"/>
          </a:p>
          <a:p>
            <a:pPr marL="457200" lvl="1" indent="0">
              <a:buNone/>
            </a:pPr>
            <a:r>
              <a:rPr lang="sr-Latn-RS" b="1" dirty="0" smtClean="0"/>
              <a:t>   Diplomiranih studenarta  Srbiji u 2024.godini</a:t>
            </a:r>
            <a:r>
              <a:rPr lang="ru-RU" b="1" dirty="0" smtClean="0"/>
              <a:t> </a:t>
            </a:r>
            <a:r>
              <a:rPr lang="sr-Latn-RS" b="1" dirty="0" smtClean="0"/>
              <a:t>- </a:t>
            </a:r>
            <a:r>
              <a:rPr lang="ru-RU" b="1" dirty="0" smtClean="0"/>
              <a:t>38.963</a:t>
            </a:r>
            <a:r>
              <a:rPr lang="sr-Latn-RS" dirty="0" smtClean="0"/>
              <a:t> </a:t>
            </a:r>
          </a:p>
          <a:p>
            <a:pPr marL="457200" lvl="1" indent="0">
              <a:buNone/>
            </a:pPr>
            <a:r>
              <a:rPr lang="sr-Latn-RS" dirty="0"/>
              <a:t> </a:t>
            </a:r>
            <a:r>
              <a:rPr lang="sr-Latn-RS" dirty="0" smtClean="0"/>
              <a:t>  - </a:t>
            </a:r>
            <a:r>
              <a:rPr lang="ru-RU" dirty="0" smtClean="0"/>
              <a:t>61,7</a:t>
            </a:r>
            <a:r>
              <a:rPr lang="sr-Latn-RS" dirty="0" smtClean="0"/>
              <a:t>% muškarci i </a:t>
            </a:r>
            <a:r>
              <a:rPr lang="ru-RU" dirty="0" smtClean="0"/>
              <a:t> </a:t>
            </a:r>
            <a:r>
              <a:rPr lang="sr-Latn-RS" dirty="0" smtClean="0"/>
              <a:t>38,3% žene</a:t>
            </a:r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591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098" y="562708"/>
            <a:ext cx="11521440" cy="56142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sz="2400" b="1" dirty="0" smtClean="0"/>
              <a:t>3. Ekonomski stereotipi - </a:t>
            </a:r>
            <a:r>
              <a:rPr lang="sr-Latn-RS" sz="2400" dirty="0" smtClean="0"/>
              <a:t>nasleđivanje i sticanje imovine  po zakonu ravnopravno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- u Srbiji se čak </a:t>
            </a:r>
            <a:r>
              <a:rPr lang="sr-Latn-RS" sz="2400" b="1" dirty="0" smtClean="0"/>
              <a:t>44</a:t>
            </a:r>
            <a:r>
              <a:rPr lang="sr-Latn-RS" sz="2400" dirty="0" smtClean="0"/>
              <a:t>% žena odriče u korist brata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- </a:t>
            </a:r>
            <a:r>
              <a:rPr lang="sr-Latn-RS" sz="2400" b="1" dirty="0" smtClean="0"/>
              <a:t>14% žena  </a:t>
            </a:r>
            <a:r>
              <a:rPr lang="sr-Latn-RS" sz="2400" dirty="0" smtClean="0"/>
              <a:t>vlasnica nepokretnosti, 25% suvlasništvo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</a:t>
            </a:r>
            <a:r>
              <a:rPr lang="sr-Latn-RS" sz="2400" b="1" dirty="0" smtClean="0"/>
              <a:t>Posledica: ekonomska zavisnost </a:t>
            </a:r>
          </a:p>
          <a:p>
            <a:pPr marL="0" indent="0">
              <a:buNone/>
            </a:pPr>
            <a:endParaRPr lang="sr-Latn-RS" b="1" dirty="0"/>
          </a:p>
          <a:p>
            <a:pPr marL="0" indent="0">
              <a:buNone/>
            </a:pPr>
            <a:r>
              <a:rPr lang="sr-Latn-RS" sz="2400" b="1" dirty="0" smtClean="0"/>
              <a:t>4. Stereotipna </a:t>
            </a:r>
            <a:r>
              <a:rPr lang="sr-Latn-RS" sz="2400" b="1" dirty="0"/>
              <a:t>o</a:t>
            </a:r>
            <a:r>
              <a:rPr lang="en-US" sz="2400" b="1" dirty="0" err="1" smtClean="0"/>
              <a:t>čekivanja</a:t>
            </a:r>
            <a:r>
              <a:rPr lang="en-US" sz="2400" b="1" dirty="0" smtClean="0"/>
              <a:t> </a:t>
            </a:r>
            <a:r>
              <a:rPr lang="en-US" sz="2400" b="1" dirty="0"/>
              <a:t>u </a:t>
            </a:r>
            <a:r>
              <a:rPr lang="en-US" sz="2400" b="1" dirty="0" err="1"/>
              <a:t>partnerskim</a:t>
            </a:r>
            <a:r>
              <a:rPr lang="en-US" sz="2400" b="1" dirty="0"/>
              <a:t> </a:t>
            </a:r>
            <a:r>
              <a:rPr lang="en-US" sz="2400" b="1" dirty="0" err="1" smtClean="0"/>
              <a:t>odnosima</a:t>
            </a:r>
            <a:r>
              <a:rPr lang="sr-Latn-RS" sz="2400" b="1" dirty="0" smtClean="0"/>
              <a:t> - </a:t>
            </a:r>
            <a:r>
              <a:rPr lang="sr-Latn-RS" sz="2400" dirty="0" smtClean="0"/>
              <a:t>muškarac odlučuje i ima glavnu reč 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-  žena treba da „prati svog čoveka“i da bude </a:t>
            </a:r>
            <a:r>
              <a:rPr lang="sr-Latn-RS" sz="2400" b="1" dirty="0" smtClean="0"/>
              <a:t>bezrezervna podrška</a:t>
            </a:r>
          </a:p>
          <a:p>
            <a:pPr marL="0" indent="0">
              <a:buNone/>
            </a:pPr>
            <a:r>
              <a:rPr lang="sr-Latn-RS" sz="2400" dirty="0" smtClean="0"/>
              <a:t>    „Iza svakog uspešnog muškarca stoji žena“-  niko ne kaže obrnuto!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</a:t>
            </a:r>
            <a:r>
              <a:rPr lang="sr-Latn-RS" sz="2400" b="1" dirty="0" smtClean="0"/>
              <a:t>Posledica: </a:t>
            </a:r>
            <a:r>
              <a:rPr lang="sr-Latn-RS" sz="2400" dirty="0" smtClean="0"/>
              <a:t>anksioznost, depresija žena</a:t>
            </a:r>
          </a:p>
          <a:p>
            <a:pPr marL="0" indent="0">
              <a:buNone/>
            </a:pPr>
            <a:endParaRPr lang="sr-Latn-RS" sz="2400" b="1" dirty="0" smtClean="0"/>
          </a:p>
          <a:p>
            <a:pPr marL="0" indent="0">
              <a:buNone/>
            </a:pPr>
            <a:r>
              <a:rPr lang="sr-Latn-RS" sz="2400" b="1" dirty="0" smtClean="0"/>
              <a:t>5. Stereotipi u komunikaciji 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- </a:t>
            </a:r>
            <a:r>
              <a:rPr lang="sr-Latn-RS" sz="2400" dirty="0" smtClean="0"/>
              <a:t>muškarci su  jasni, dominantni, racionalni  u izražavanju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- žene su opširne, sitničave, prave intrige...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FA27-6319-42E4-8A8D-D8EA3AD90E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72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1637</Words>
  <Application>Microsoft Office PowerPoint</Application>
  <PresentationFormat>Widescreen</PresentationFormat>
  <Paragraphs>254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MS PGothic</vt:lpstr>
      <vt:lpstr>Arial</vt:lpstr>
      <vt:lpstr>Calibri</vt:lpstr>
      <vt:lpstr>Calibri Light</vt:lpstr>
      <vt:lpstr>Google Sans</vt:lpstr>
      <vt:lpstr>Wingdings</vt:lpstr>
      <vt:lpstr>Office Theme</vt:lpstr>
      <vt:lpstr>PowerPoint Presentation</vt:lpstr>
      <vt:lpstr>Šta suštinski podrazumeva rodna ravnopravnost?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Kako razbiti stereotipe</vt:lpstr>
      <vt:lpstr>Borite se empatično protiv stereotipa – NIKAD AGRESIVNO!</vt:lpstr>
      <vt:lpstr>    Lomi stereotipe mudro, bez agresije...</vt:lpstr>
      <vt:lpstr>PowerPoint Presentation</vt:lpstr>
      <vt:lpstr>Preporuka za žene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кЛАДОВО</dc:title>
  <dc:creator>Windows User</dc:creator>
  <cp:lastModifiedBy>Windows User</cp:lastModifiedBy>
  <cp:revision>107</cp:revision>
  <dcterms:created xsi:type="dcterms:W3CDTF">2026-05-31T08:53:18Z</dcterms:created>
  <dcterms:modified xsi:type="dcterms:W3CDTF">2026-06-14T08:38:05Z</dcterms:modified>
</cp:coreProperties>
</file>