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7" r:id="rId2"/>
    <p:sldId id="284" r:id="rId3"/>
    <p:sldId id="280" r:id="rId4"/>
    <p:sldId id="283" r:id="rId5"/>
    <p:sldId id="282" r:id="rId6"/>
    <p:sldId id="281" r:id="rId7"/>
    <p:sldId id="279" r:id="rId8"/>
    <p:sldId id="265" r:id="rId9"/>
    <p:sldId id="292" r:id="rId10"/>
    <p:sldId id="286" r:id="rId11"/>
    <p:sldId id="293" r:id="rId12"/>
    <p:sldId id="289" r:id="rId13"/>
    <p:sldId id="261" r:id="rId14"/>
    <p:sldId id="274" r:id="rId15"/>
    <p:sldId id="275" r:id="rId16"/>
    <p:sldId id="291" r:id="rId17"/>
    <p:sldId id="294" r:id="rId18"/>
    <p:sldId id="29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854DF-C8B7-4E30-9C0E-743D8E2D67A4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503B0-A15A-4FFC-87B8-11F4D7235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0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B790-B20A-4044-8F13-6F60EC5BAAAF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0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0C072-D16C-4994-8718-7D02EF0B06D7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87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E725-3B6D-414C-B25D-41F232C07E92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7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610A3-AC8D-49D8-94C0-87E9B2425060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9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9863D-356A-4598-BA4A-442E3D96D6DA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1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885E-2952-431E-9E93-D8C60B9F747D}" type="datetime1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7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764D-4EF1-4387-9A34-EA9DAAEBC9A4}" type="datetime1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60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CD76-610A-44F4-A3C4-F889E10B8956}" type="datetime1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335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3D560-EF4C-4B4A-87CD-9F40826F12C6}" type="datetime1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9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BBC2-8BE7-4909-AF27-597AAEBB1199}" type="datetime1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7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C7E44-DFD6-43BA-AA1D-ABD615B7955D}" type="datetime1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59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7CCA8-9A0A-44D6-9BF9-9AF7E6037D13}" type="datetime1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E9EA3-FACF-4F66-B2FD-87200E3E9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4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b="1" dirty="0" smtClean="0">
                <a:latin typeface="+mn-lt"/>
              </a:rPr>
              <a:t>BALANS</a:t>
            </a:r>
            <a:r>
              <a:rPr lang="sr-Latn-RS" sz="3600" b="1" dirty="0" smtClean="0"/>
              <a:t> </a:t>
            </a:r>
            <a:r>
              <a:rPr lang="sr-Latn-RS" sz="3600" b="1" dirty="0" smtClean="0">
                <a:latin typeface="+mn-lt"/>
              </a:rPr>
              <a:t>POSLOVNOG I PRIVATNOG ŽIVOTA</a:t>
            </a:r>
            <a:r>
              <a:rPr lang="sr-Latn-RS" sz="3600" b="1" dirty="0">
                <a:latin typeface="+mn-lt"/>
              </a:rPr>
              <a:t/>
            </a:r>
            <a:br>
              <a:rPr lang="sr-Latn-RS" sz="3600" b="1" dirty="0">
                <a:latin typeface="+mn-lt"/>
              </a:rPr>
            </a:br>
            <a:r>
              <a:rPr lang="sr-Latn-RS" sz="3600" b="1" dirty="0" smtClean="0">
                <a:latin typeface="+mn-lt"/>
              </a:rPr>
              <a:t>kao umetnost življenja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812" y="1825625"/>
            <a:ext cx="118872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U životu je važno imati balans:</a:t>
            </a:r>
          </a:p>
          <a:p>
            <a:pPr marL="0" indent="0">
              <a:buNone/>
            </a:pPr>
            <a:r>
              <a:rPr lang="sr-Latn-RS" sz="2400" b="1" dirty="0" smtClean="0"/>
              <a:t> 1. PROFESIONALNOG I LIČNOG </a:t>
            </a:r>
            <a:r>
              <a:rPr lang="sr-Latn-RS" sz="2400" b="1" u="sng" dirty="0" smtClean="0"/>
              <a:t>RAZVOJA</a:t>
            </a:r>
            <a:r>
              <a:rPr lang="sr-Latn-RS" sz="2400" b="1" dirty="0" smtClean="0"/>
              <a:t> -  proces učenja i usavršavanja</a:t>
            </a:r>
          </a:p>
          <a:p>
            <a:pPr marL="0" indent="0">
              <a:buNone/>
            </a:pPr>
            <a:r>
              <a:rPr lang="sr-Latn-RS" sz="2400" b="1" dirty="0" smtClean="0"/>
              <a:t> 2. PROFESIONALNOG I  LIČNOG </a:t>
            </a:r>
            <a:r>
              <a:rPr lang="sr-Latn-RS" sz="2400" b="1" u="sng" dirty="0" smtClean="0"/>
              <a:t>ŽIVOTA </a:t>
            </a:r>
            <a:r>
              <a:rPr lang="sr-Latn-RS" sz="2400" b="1" dirty="0"/>
              <a:t>-</a:t>
            </a:r>
            <a:r>
              <a:rPr lang="sr-Latn-RS" sz="2400" b="1" dirty="0" smtClean="0"/>
              <a:t> proces usaglašavanja i postavljanja granica</a:t>
            </a:r>
            <a:endParaRPr lang="sr-Latn-RS" sz="2400" b="1" u="sng" dirty="0" smtClean="0"/>
          </a:p>
          <a:p>
            <a:pPr marL="0" indent="0">
              <a:buNone/>
            </a:pPr>
            <a:endParaRPr lang="sr-Latn-RS" sz="2400" b="1" dirty="0"/>
          </a:p>
          <a:p>
            <a:pPr marL="0" indent="0">
              <a:buNone/>
            </a:pPr>
            <a:r>
              <a:rPr lang="sr-Latn-RS" sz="2400" b="1" dirty="0" smtClean="0"/>
              <a:t> </a:t>
            </a:r>
          </a:p>
          <a:p>
            <a:pPr marL="0" indent="0">
              <a:buNone/>
            </a:pPr>
            <a:r>
              <a:rPr lang="sr-Latn-RS" sz="2400" b="1" dirty="0" smtClean="0"/>
              <a:t> 1.    FOKUS NA PROF.RAZVOJ NA ŠTETU LIČNOG NOSI RIZIK: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- </a:t>
            </a:r>
            <a:r>
              <a:rPr lang="sr-Latn-RS" sz="2400" dirty="0" smtClean="0"/>
              <a:t>samopouzdanje samo na poslu, u drugim sferama života </a:t>
            </a:r>
            <a:r>
              <a:rPr lang="sr-Latn-RS" sz="2400" b="1" dirty="0" smtClean="0"/>
              <a:t>nesugurnost i strah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- „naduvani ego“ - </a:t>
            </a:r>
            <a:r>
              <a:rPr lang="sr-Latn-RS" sz="2400" dirty="0" smtClean="0"/>
              <a:t>nerealna samoprocena samo </a:t>
            </a:r>
            <a:r>
              <a:rPr lang="sr-Latn-RS" sz="2400" b="1" dirty="0" smtClean="0"/>
              <a:t>po jednom segmentu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„Nemojte da vaše </a:t>
            </a:r>
            <a:r>
              <a:rPr lang="sr-Latn-RS" sz="2400" b="1" dirty="0" smtClean="0"/>
              <a:t>školovanje </a:t>
            </a:r>
            <a:r>
              <a:rPr lang="sr-Latn-RS" sz="2400" dirty="0" smtClean="0"/>
              <a:t>ošteti vaše </a:t>
            </a:r>
            <a:r>
              <a:rPr lang="sr-Latn-RS" sz="2400" b="1" dirty="0" smtClean="0"/>
              <a:t>obrazovanje“ B. Šo </a:t>
            </a:r>
            <a:endParaRPr lang="sr-Latn-RS" sz="2400" dirty="0" smtClean="0"/>
          </a:p>
        </p:txBody>
      </p:sp>
      <p:pic>
        <p:nvPicPr>
          <p:cNvPr id="4" name="Picture 4" descr="Srod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086">
            <a:off x="10080987" y="4228129"/>
            <a:ext cx="1743075" cy="206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48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" y="731520"/>
            <a:ext cx="10861431" cy="5989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000000"/>
                </a:solidFill>
              </a:rPr>
              <a:t>    Paradoks: žene se plaše starosti, a ipak ne štede vreme za sebe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000000"/>
                </a:solidFill>
              </a:rPr>
              <a:t> </a:t>
            </a:r>
            <a:r>
              <a:rPr lang="sr-Latn-RS" b="1" dirty="0" smtClean="0">
                <a:solidFill>
                  <a:srgbClr val="000000"/>
                </a:solidFill>
              </a:rPr>
              <a:t> </a:t>
            </a:r>
            <a:r>
              <a:rPr lang="sr-Latn-RS" sz="2400" b="1" dirty="0" smtClean="0">
                <a:solidFill>
                  <a:srgbClr val="000000"/>
                </a:solidFill>
              </a:rPr>
              <a:t>  </a:t>
            </a:r>
            <a:r>
              <a:rPr lang="en-US" sz="2400" b="1" dirty="0" smtClean="0">
                <a:solidFill>
                  <a:srgbClr val="000000"/>
                </a:solidFill>
              </a:rPr>
              <a:t>Vreme </a:t>
            </a:r>
            <a:r>
              <a:rPr lang="en-US" sz="2400" b="1" dirty="0" err="1">
                <a:solidFill>
                  <a:srgbClr val="000000"/>
                </a:solidFill>
              </a:rPr>
              <a:t>nije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novac</a:t>
            </a:r>
            <a:r>
              <a:rPr lang="en-US" sz="2400" b="1" dirty="0">
                <a:solidFill>
                  <a:srgbClr val="000000"/>
                </a:solidFill>
              </a:rPr>
              <a:t>, </a:t>
            </a:r>
            <a:r>
              <a:rPr lang="en-US" sz="2400" b="1" dirty="0" err="1">
                <a:solidFill>
                  <a:srgbClr val="000000"/>
                </a:solidFill>
              </a:rPr>
              <a:t>vreme</a:t>
            </a:r>
            <a:r>
              <a:rPr lang="en-US" sz="2400" b="1" dirty="0">
                <a:solidFill>
                  <a:srgbClr val="000000"/>
                </a:solidFill>
              </a:rPr>
              <a:t> je </a:t>
            </a:r>
            <a:r>
              <a:rPr lang="en-US" sz="2400" b="1" dirty="0" err="1" smtClean="0">
                <a:solidFill>
                  <a:srgbClr val="000000"/>
                </a:solidFill>
              </a:rPr>
              <a:t>život</a:t>
            </a:r>
            <a:r>
              <a:rPr lang="sr-Latn-RS" sz="2400" b="1" dirty="0">
                <a:solidFill>
                  <a:srgbClr val="000000"/>
                </a:solidFill>
              </a:rPr>
              <a:t> </a:t>
            </a:r>
            <a:r>
              <a:rPr lang="sr-Latn-RS" sz="2400" b="1" dirty="0" smtClean="0">
                <a:solidFill>
                  <a:srgbClr val="000000"/>
                </a:solidFill>
              </a:rPr>
              <a:t>- </a:t>
            </a:r>
            <a:r>
              <a:rPr lang="sr-Latn-RS" sz="2400" dirty="0">
                <a:solidFill>
                  <a:srgbClr val="181716"/>
                </a:solidFill>
              </a:rPr>
              <a:t>n</a:t>
            </a:r>
            <a:r>
              <a:rPr lang="en-US" sz="2400" dirty="0" err="1" smtClean="0">
                <a:solidFill>
                  <a:srgbClr val="181716"/>
                </a:solidFill>
              </a:rPr>
              <a:t>ovac</a:t>
            </a:r>
            <a:r>
              <a:rPr lang="en-US" sz="2400" dirty="0" smtClean="0">
                <a:solidFill>
                  <a:srgbClr val="181716"/>
                </a:solidFill>
              </a:rPr>
              <a:t> </a:t>
            </a:r>
            <a:r>
              <a:rPr lang="en-US" sz="2400" dirty="0" err="1">
                <a:solidFill>
                  <a:srgbClr val="181716"/>
                </a:solidFill>
              </a:rPr>
              <a:t>možete</a:t>
            </a:r>
            <a:r>
              <a:rPr lang="en-US" sz="2400" dirty="0">
                <a:solidFill>
                  <a:srgbClr val="181716"/>
                </a:solidFill>
              </a:rPr>
              <a:t> </a:t>
            </a:r>
            <a:r>
              <a:rPr lang="en-US" sz="2400" dirty="0" err="1">
                <a:solidFill>
                  <a:srgbClr val="181716"/>
                </a:solidFill>
              </a:rPr>
              <a:t>zaraditi</a:t>
            </a:r>
            <a:r>
              <a:rPr lang="en-US" sz="2400" dirty="0">
                <a:solidFill>
                  <a:srgbClr val="181716"/>
                </a:solidFill>
              </a:rPr>
              <a:t> </a:t>
            </a:r>
            <a:r>
              <a:rPr lang="en-US" sz="2400" dirty="0" err="1" smtClean="0">
                <a:solidFill>
                  <a:srgbClr val="181716"/>
                </a:solidFill>
              </a:rPr>
              <a:t>ponovo</a:t>
            </a:r>
            <a:r>
              <a:rPr lang="sr-Latn-RS" sz="2400" dirty="0" smtClean="0">
                <a:solidFill>
                  <a:srgbClr val="181716"/>
                </a:solidFill>
              </a:rPr>
              <a:t>,</a:t>
            </a:r>
            <a:r>
              <a:rPr lang="en-US" sz="2400" dirty="0" smtClean="0">
                <a:solidFill>
                  <a:srgbClr val="181716"/>
                </a:solidFill>
              </a:rPr>
              <a:t> </a:t>
            </a:r>
            <a:r>
              <a:rPr lang="en-US" sz="2400" dirty="0" err="1">
                <a:solidFill>
                  <a:srgbClr val="181716"/>
                </a:solidFill>
              </a:rPr>
              <a:t>vreme</a:t>
            </a:r>
            <a:r>
              <a:rPr lang="en-US" sz="2400" dirty="0">
                <a:solidFill>
                  <a:srgbClr val="181716"/>
                </a:solidFill>
              </a:rPr>
              <a:t> ne </a:t>
            </a:r>
            <a:r>
              <a:rPr lang="en-US" sz="2400" dirty="0" err="1" smtClean="0">
                <a:solidFill>
                  <a:srgbClr val="181716"/>
                </a:solidFill>
              </a:rPr>
              <a:t>možet</a:t>
            </a:r>
            <a:r>
              <a:rPr lang="sr-Latn-RS" sz="2400" dirty="0" smtClean="0">
                <a:solidFill>
                  <a:srgbClr val="181716"/>
                </a:solidFill>
              </a:rPr>
              <a:t>e</a:t>
            </a:r>
          </a:p>
          <a:p>
            <a:pPr marL="0" indent="0">
              <a:buNone/>
            </a:pPr>
            <a:r>
              <a:rPr lang="sr-Latn-RS" sz="2400" dirty="0">
                <a:solidFill>
                  <a:srgbClr val="181716"/>
                </a:solidFill>
              </a:rPr>
              <a:t> </a:t>
            </a:r>
            <a:r>
              <a:rPr lang="sr-Latn-RS" sz="2400" dirty="0" smtClean="0">
                <a:solidFill>
                  <a:srgbClr val="181716"/>
                </a:solidFill>
              </a:rPr>
              <a:t>                                                                </a:t>
            </a:r>
          </a:p>
          <a:p>
            <a:pPr marL="0" indent="0">
              <a:buNone/>
            </a:pPr>
            <a:r>
              <a:rPr lang="sr-Latn-RS" sz="2400" b="1" dirty="0">
                <a:solidFill>
                  <a:srgbClr val="181716"/>
                </a:solidFill>
              </a:rPr>
              <a:t> </a:t>
            </a:r>
            <a:r>
              <a:rPr lang="sr-Latn-RS" sz="2400" b="1" dirty="0" smtClean="0">
                <a:solidFill>
                  <a:srgbClr val="181716"/>
                </a:solidFill>
              </a:rPr>
              <a:t>   SAVET: ne radite prekovremeno kad to od vas traži šef, nego kad to traži zakon:</a:t>
            </a:r>
          </a:p>
          <a:p>
            <a:pPr marL="0" indent="0">
              <a:buNone/>
            </a:pPr>
            <a:r>
              <a:rPr lang="sr-Latn-RS" sz="2400" dirty="0">
                <a:solidFill>
                  <a:srgbClr val="181716"/>
                </a:solidFill>
              </a:rPr>
              <a:t> </a:t>
            </a:r>
            <a:r>
              <a:rPr lang="sr-Latn-RS" sz="2400" dirty="0" smtClean="0">
                <a:solidFill>
                  <a:srgbClr val="181716"/>
                </a:solidFill>
              </a:rPr>
              <a:t>  1. u slučaju više sile, </a:t>
            </a:r>
          </a:p>
          <a:p>
            <a:pPr marL="0" indent="0">
              <a:buNone/>
            </a:pPr>
            <a:r>
              <a:rPr lang="sr-Latn-RS" sz="2400" dirty="0">
                <a:solidFill>
                  <a:srgbClr val="181716"/>
                </a:solidFill>
              </a:rPr>
              <a:t> </a:t>
            </a:r>
            <a:r>
              <a:rPr lang="sr-Latn-RS" sz="2400" dirty="0" smtClean="0">
                <a:solidFill>
                  <a:srgbClr val="181716"/>
                </a:solidFill>
              </a:rPr>
              <a:t>  2. iznenadno povećanog obima posla i </a:t>
            </a:r>
          </a:p>
          <a:p>
            <a:pPr marL="0" indent="0">
              <a:buNone/>
            </a:pPr>
            <a:r>
              <a:rPr lang="sr-Latn-RS" sz="2400" dirty="0">
                <a:solidFill>
                  <a:srgbClr val="181716"/>
                </a:solidFill>
              </a:rPr>
              <a:t> </a:t>
            </a:r>
            <a:r>
              <a:rPr lang="sr-Latn-RS" sz="2400" dirty="0" smtClean="0">
                <a:solidFill>
                  <a:srgbClr val="181716"/>
                </a:solidFill>
              </a:rPr>
              <a:t>  3. potrebe da se završi neplanirana obaveza - </a:t>
            </a:r>
            <a:r>
              <a:rPr lang="sr-Latn-RS" sz="2400" b="1" dirty="0" smtClean="0">
                <a:solidFill>
                  <a:srgbClr val="181716"/>
                </a:solidFill>
              </a:rPr>
              <a:t>Srbija ZoR čl. 53.</a:t>
            </a:r>
          </a:p>
          <a:p>
            <a:pPr marL="0" indent="0">
              <a:buNone/>
            </a:pPr>
            <a:r>
              <a:rPr lang="sr-Latn-RS" sz="2400" b="1" dirty="0">
                <a:solidFill>
                  <a:srgbClr val="181716"/>
                </a:solidFill>
              </a:rPr>
              <a:t> </a:t>
            </a:r>
            <a:r>
              <a:rPr lang="sr-Latn-RS" sz="2400" b="1" dirty="0" smtClean="0">
                <a:solidFill>
                  <a:srgbClr val="181716"/>
                </a:solidFill>
              </a:rPr>
              <a:t>      </a:t>
            </a:r>
            <a:r>
              <a:rPr lang="sr-Latn-RS" sz="2400" b="1" dirty="0">
                <a:solidFill>
                  <a:srgbClr val="181716"/>
                </a:solidFill>
              </a:rPr>
              <a:t>E</a:t>
            </a:r>
            <a:r>
              <a:rPr lang="sr-Latn-RS" sz="2400" b="1" dirty="0" smtClean="0">
                <a:solidFill>
                  <a:srgbClr val="181716"/>
                </a:solidFill>
              </a:rPr>
              <a:t>videntirajte svoj prekovremeni rad i naplatite ga!</a:t>
            </a:r>
          </a:p>
          <a:p>
            <a:pPr marL="0" indent="0">
              <a:buNone/>
            </a:pPr>
            <a:endParaRPr lang="sr-Latn-RS" b="1" dirty="0" smtClean="0">
              <a:solidFill>
                <a:srgbClr val="181716"/>
              </a:solidFill>
            </a:endParaRPr>
          </a:p>
          <a:p>
            <a:pPr marL="0" indent="0">
              <a:buNone/>
            </a:pPr>
            <a:r>
              <a:rPr lang="sr-Latn-RS" b="1" dirty="0">
                <a:solidFill>
                  <a:srgbClr val="181716"/>
                </a:solidFill>
              </a:rPr>
              <a:t> </a:t>
            </a:r>
            <a:r>
              <a:rPr lang="sr-Latn-RS" b="1" dirty="0" smtClean="0">
                <a:solidFill>
                  <a:srgbClr val="181716"/>
                </a:solidFill>
              </a:rPr>
              <a:t>    Pokažite da znate svoja prava, samo tako ih možete zaštiti</a:t>
            </a:r>
          </a:p>
          <a:p>
            <a:pPr marL="0" indent="0">
              <a:buNone/>
            </a:pPr>
            <a:r>
              <a:rPr lang="sr-Latn-RS" sz="2400" dirty="0" smtClean="0">
                <a:solidFill>
                  <a:srgbClr val="181716"/>
                </a:solidFill>
              </a:rPr>
              <a:t>      </a:t>
            </a:r>
            <a:r>
              <a:rPr lang="sr-Latn-RS" sz="2400" b="1" dirty="0" smtClean="0">
                <a:solidFill>
                  <a:srgbClr val="181716"/>
                </a:solidFill>
              </a:rPr>
              <a:t>Nastupajte u borbi za prava SOLIDARNO – SINDIKAT ĆE POMOĆI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857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" y="731520"/>
            <a:ext cx="10861431" cy="5445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000000"/>
                </a:solidFill>
                <a:latin typeface="Merriweather"/>
              </a:rPr>
              <a:t>   3. </a:t>
            </a:r>
            <a:r>
              <a:rPr lang="sr-Latn-RS" sz="2600" b="1" dirty="0" smtClean="0">
                <a:solidFill>
                  <a:srgbClr val="000000"/>
                </a:solidFill>
                <a:latin typeface="Merriweather"/>
              </a:rPr>
              <a:t>Upravljajte svojim vremenom - vaše je</a:t>
            </a:r>
          </a:p>
          <a:p>
            <a:pPr marL="0" indent="0">
              <a:buNone/>
            </a:pPr>
            <a:endParaRPr lang="sr-Latn-RS" sz="2600" b="1" dirty="0" smtClean="0">
              <a:solidFill>
                <a:srgbClr val="000000"/>
              </a:solidFill>
              <a:latin typeface="Merriweather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>
                <a:solidFill>
                  <a:srgbClr val="000000"/>
                </a:solidFill>
              </a:rPr>
              <a:t>Umesto da reagujete na zadatke koji </a:t>
            </a:r>
            <a:r>
              <a:rPr lang="sr-Latn-RS" sz="2400" b="1" dirty="0" smtClean="0">
                <a:solidFill>
                  <a:srgbClr val="000000"/>
                </a:solidFill>
              </a:rPr>
              <a:t>pristižu,</a:t>
            </a:r>
            <a:r>
              <a:rPr lang="sr-Latn-RS" sz="2400" dirty="0" smtClean="0">
                <a:solidFill>
                  <a:srgbClr val="00000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>
                <a:solidFill>
                  <a:srgbClr val="000000"/>
                </a:solidFill>
              </a:rPr>
              <a:t> u napred </a:t>
            </a:r>
            <a:r>
              <a:rPr lang="sr-Latn-RS" sz="2400" b="1" dirty="0" smtClean="0">
                <a:solidFill>
                  <a:srgbClr val="000000"/>
                </a:solidFill>
              </a:rPr>
              <a:t>planirajte termine </a:t>
            </a:r>
            <a:r>
              <a:rPr lang="sr-Latn-RS" sz="2400" dirty="0" smtClean="0">
                <a:solidFill>
                  <a:srgbClr val="000000"/>
                </a:solidFill>
              </a:rPr>
              <a:t>za posao i druge aktivnosti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>
                <a:solidFill>
                  <a:srgbClr val="000000"/>
                </a:solidFill>
              </a:rPr>
              <a:t>Po mogućstvu ostaljajte malo lufta za neočekivane obaveze</a:t>
            </a:r>
          </a:p>
          <a:p>
            <a:pPr>
              <a:buFontTx/>
              <a:buChar char="-"/>
            </a:pPr>
            <a:endParaRPr lang="sr-Latn-R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sr-Latn-RS" sz="2400" dirty="0" smtClean="0">
                <a:solidFill>
                  <a:srgbClr val="000000"/>
                </a:solidFill>
              </a:rPr>
              <a:t>  </a:t>
            </a:r>
            <a:r>
              <a:rPr lang="sr-Latn-RS" sz="2400" b="1" dirty="0" smtClean="0">
                <a:solidFill>
                  <a:srgbClr val="000000"/>
                </a:solidFill>
              </a:rPr>
              <a:t>Predlog:  </a:t>
            </a:r>
            <a:r>
              <a:rPr lang="sr-Latn-RS" sz="2400" dirty="0" smtClean="0">
                <a:solidFill>
                  <a:srgbClr val="000000"/>
                </a:solidFill>
              </a:rPr>
              <a:t>ubeležite </a:t>
            </a:r>
            <a:r>
              <a:rPr lang="sr-Latn-RS" sz="2400" b="1" dirty="0" smtClean="0">
                <a:solidFill>
                  <a:srgbClr val="000000"/>
                </a:solidFill>
              </a:rPr>
              <a:t>u google kalendar </a:t>
            </a:r>
            <a:r>
              <a:rPr lang="sr-Latn-RS" sz="2400" dirty="0" smtClean="0">
                <a:solidFill>
                  <a:srgbClr val="000000"/>
                </a:solidFill>
              </a:rPr>
              <a:t>nedeljne obaveze i privatne aktivnosti,</a:t>
            </a:r>
          </a:p>
          <a:p>
            <a:pPr marL="0" indent="0">
              <a:buNone/>
            </a:pPr>
            <a:r>
              <a:rPr lang="sr-Latn-RS" sz="2400" dirty="0">
                <a:solidFill>
                  <a:srgbClr val="000000"/>
                </a:solidFill>
              </a:rPr>
              <a:t> </a:t>
            </a:r>
            <a:r>
              <a:rPr lang="sr-Latn-RS" sz="2400" dirty="0" smtClean="0">
                <a:solidFill>
                  <a:srgbClr val="000000"/>
                </a:solidFill>
              </a:rPr>
              <a:t>                  obeležite </a:t>
            </a:r>
            <a:r>
              <a:rPr lang="sr-Latn-RS" sz="2400" b="1" dirty="0" smtClean="0">
                <a:solidFill>
                  <a:srgbClr val="000000"/>
                </a:solidFill>
              </a:rPr>
              <a:t>RAZLIČITIM bojama </a:t>
            </a:r>
            <a:r>
              <a:rPr lang="sr-Latn-RS" sz="2400" dirty="0">
                <a:solidFill>
                  <a:srgbClr val="000000"/>
                </a:solidFill>
              </a:rPr>
              <a:t>-</a:t>
            </a:r>
            <a:r>
              <a:rPr lang="sr-Latn-RS" sz="2400" dirty="0" smtClean="0">
                <a:solidFill>
                  <a:srgbClr val="000000"/>
                </a:solidFill>
              </a:rPr>
              <a:t> </a:t>
            </a:r>
            <a:r>
              <a:rPr lang="sr-Latn-RS" sz="2400" b="1" dirty="0" smtClean="0">
                <a:solidFill>
                  <a:srgbClr val="000000"/>
                </a:solidFill>
              </a:rPr>
              <a:t>vaš „balans“ će se sam nacrtati</a:t>
            </a:r>
          </a:p>
          <a:p>
            <a:pPr marL="0" indent="0">
              <a:buNone/>
            </a:pPr>
            <a:endParaRPr lang="sr-Latn-RS" sz="2400" b="1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b="1" dirty="0">
                <a:solidFill>
                  <a:srgbClr val="000000"/>
                </a:solidFill>
              </a:rPr>
              <a:t> </a:t>
            </a:r>
            <a:r>
              <a:rPr lang="sr-Latn-RS" sz="2400" b="1" dirty="0" smtClean="0">
                <a:solidFill>
                  <a:srgbClr val="000000"/>
                </a:solidFill>
              </a:rPr>
              <a:t>Ako vam se slika ne svidi – menjajte!</a:t>
            </a:r>
          </a:p>
          <a:p>
            <a:pPr>
              <a:buFont typeface="Wingdings" panose="05000000000000000000" pitchFamily="2" charset="2"/>
              <a:buChar char="ü"/>
            </a:pPr>
            <a:endParaRPr lang="sr-Latn-RS" sz="2400" b="1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b="1" dirty="0" smtClean="0">
                <a:solidFill>
                  <a:srgbClr val="000000"/>
                </a:solidFill>
              </a:rPr>
              <a:t>Dajte sebi ODUŠKA, to nije GUBLJENJE VREMENA, to je POTREBA</a:t>
            </a:r>
            <a:endParaRPr lang="sr-Latn-RS" sz="2400" b="1" dirty="0" smtClean="0">
              <a:solidFill>
                <a:srgbClr val="18171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46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689316"/>
            <a:ext cx="11826239" cy="603215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RS" sz="3000" b="1" dirty="0" smtClean="0"/>
              <a:t>   4. Naučite da delegirate  kućne i poslovne obaveze bez griže savesti!</a:t>
            </a:r>
            <a:endParaRPr lang="en-US" sz="3000" b="1" dirty="0"/>
          </a:p>
          <a:p>
            <a:pPr marL="0" indent="0">
              <a:buNone/>
            </a:pPr>
            <a:r>
              <a:rPr lang="sr-Latn-RS" sz="2400" dirty="0" smtClean="0"/>
              <a:t>      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</a:t>
            </a:r>
            <a:r>
              <a:rPr lang="sr-Latn-RS" sz="2400" b="1" dirty="0" smtClean="0"/>
              <a:t>BEZ...</a:t>
            </a:r>
          </a:p>
          <a:p>
            <a:r>
              <a:rPr lang="sr-Latn-RS" sz="2600" dirty="0" smtClean="0"/>
              <a:t>Brže ću ja. </a:t>
            </a:r>
            <a:r>
              <a:rPr lang="sr-Latn-RS" sz="2600" dirty="0"/>
              <a:t>Lakše mi da uradim, nego da </a:t>
            </a:r>
            <a:r>
              <a:rPr lang="sr-Latn-RS" sz="2600" dirty="0" smtClean="0"/>
              <a:t>objašnjavam. </a:t>
            </a:r>
          </a:p>
          <a:p>
            <a:pPr marL="0" indent="0">
              <a:buNone/>
            </a:pPr>
            <a:r>
              <a:rPr lang="sr-Latn-RS" sz="2600" dirty="0" smtClean="0"/>
              <a:t>   - Možda, ali to znači da </a:t>
            </a:r>
            <a:r>
              <a:rPr lang="sr-Latn-RS" sz="2600" b="1" dirty="0" smtClean="0"/>
              <a:t> dobrovoljno </a:t>
            </a:r>
            <a:r>
              <a:rPr lang="sr-Latn-RS" sz="2600" dirty="0" smtClean="0"/>
              <a:t>prihvataš da sve radiš </a:t>
            </a:r>
            <a:r>
              <a:rPr lang="sr-Latn-RS" sz="2600" b="1" dirty="0" smtClean="0"/>
              <a:t>sama</a:t>
            </a:r>
          </a:p>
          <a:p>
            <a:pPr marL="0" indent="0">
              <a:buNone/>
            </a:pPr>
            <a:endParaRPr lang="sr-Latn-RS" sz="2600" dirty="0"/>
          </a:p>
          <a:p>
            <a:r>
              <a:rPr lang="sr-Latn-RS" sz="2600" dirty="0" smtClean="0"/>
              <a:t>Ne ume on to - možda,  ali motiviši ga da </a:t>
            </a:r>
            <a:r>
              <a:rPr lang="sr-Latn-RS" sz="2600" b="1" dirty="0" smtClean="0"/>
              <a:t>nauči</a:t>
            </a:r>
            <a:r>
              <a:rPr lang="sr-Latn-RS" sz="2600" dirty="0" smtClean="0"/>
              <a:t> i bude na to </a:t>
            </a:r>
            <a:r>
              <a:rPr lang="sr-Latn-RS" sz="2600" b="1" dirty="0" smtClean="0"/>
              <a:t>ponosan - pohvali ga </a:t>
            </a:r>
          </a:p>
          <a:p>
            <a:endParaRPr lang="sr-Latn-RS" sz="2600" dirty="0"/>
          </a:p>
          <a:p>
            <a:pPr marL="0" indent="0">
              <a:buNone/>
            </a:pPr>
            <a:r>
              <a:rPr lang="sr-Latn-RS" sz="3000" b="1" dirty="0" smtClean="0"/>
              <a:t>   5. Brinite o sebi - o  potrebama, željama i očekivanjima, ciljevima </a:t>
            </a:r>
          </a:p>
          <a:p>
            <a:pPr marL="0" indent="0">
              <a:buNone/>
            </a:pPr>
            <a:endParaRPr lang="sr-Latn-RS" sz="2600" b="1" dirty="0"/>
          </a:p>
          <a:p>
            <a:pPr marL="0" indent="0">
              <a:buNone/>
            </a:pPr>
            <a:r>
              <a:rPr lang="sr-Latn-RS" sz="2600" dirty="0" smtClean="0"/>
              <a:t>    </a:t>
            </a:r>
            <a:r>
              <a:rPr lang="sr-Latn-RS" sz="2600" b="1" dirty="0" smtClean="0"/>
              <a:t>Briga o sebi nije SEBIČNOST, to je</a:t>
            </a:r>
            <a:r>
              <a:rPr lang="sr-Latn-RS" sz="2600" dirty="0" smtClean="0"/>
              <a:t> </a:t>
            </a:r>
            <a:r>
              <a:rPr lang="sr-Latn-RS" sz="2600" b="1" dirty="0" smtClean="0"/>
              <a:t>SAMOPOŠTOVANJE.  </a:t>
            </a:r>
            <a:r>
              <a:rPr lang="sr-Latn-RS" sz="2600" dirty="0" smtClean="0"/>
              <a:t>Uslov zdravlja i funkcionisanja.</a:t>
            </a:r>
          </a:p>
          <a:p>
            <a:pPr marL="0" indent="0">
              <a:buNone/>
            </a:pPr>
            <a:r>
              <a:rPr lang="sr-Latn-RS" sz="2600" dirty="0"/>
              <a:t> </a:t>
            </a:r>
            <a:r>
              <a:rPr lang="sr-Latn-RS" sz="2600" dirty="0" smtClean="0"/>
              <a:t>   Čuvajte se </a:t>
            </a:r>
            <a:r>
              <a:rPr lang="sr-Latn-RS" sz="2600" b="1" dirty="0" smtClean="0"/>
              <a:t>emocionalne otupelosti</a:t>
            </a:r>
            <a:r>
              <a:rPr lang="sr-Latn-RS" sz="2600" dirty="0" smtClean="0"/>
              <a:t>.   Opasnija je </a:t>
            </a:r>
            <a:r>
              <a:rPr lang="sr-Latn-RS" sz="2600" b="1" dirty="0" smtClean="0"/>
              <a:t>nego stres i bes</a:t>
            </a:r>
          </a:p>
          <a:p>
            <a:pPr marL="0" indent="0">
              <a:buNone/>
            </a:pPr>
            <a:r>
              <a:rPr lang="sr-Latn-RS" sz="2600" b="1" dirty="0"/>
              <a:t> </a:t>
            </a:r>
            <a:r>
              <a:rPr lang="sr-Latn-RS" sz="2600" b="1" dirty="0" smtClean="0"/>
              <a:t>     </a:t>
            </a:r>
          </a:p>
          <a:p>
            <a:pPr marL="0" indent="0">
              <a:buNone/>
            </a:pPr>
            <a:endParaRPr lang="sr-Latn-RS" sz="2400" dirty="0" smtClean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59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4" y="844063"/>
            <a:ext cx="11629885" cy="58774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</a:t>
            </a:r>
            <a:r>
              <a:rPr lang="sr-Latn-RS" b="1" dirty="0" smtClean="0"/>
              <a:t>Biološka razlika između muške i ženske reakcije na stres</a:t>
            </a:r>
          </a:p>
          <a:p>
            <a:pPr marL="0" indent="0" algn="ctr">
              <a:buNone/>
            </a:pPr>
            <a:r>
              <a:rPr lang="sr-Latn-RS" sz="2400" b="1" dirty="0" smtClean="0"/>
              <a:t>    Žensko </a:t>
            </a:r>
            <a:r>
              <a:rPr lang="sr-Latn-RS" sz="2400" dirty="0" smtClean="0"/>
              <a:t>telo luči hormon oksitocin, koji ima </a:t>
            </a:r>
            <a:r>
              <a:rPr lang="sr-Latn-RS" sz="2400" b="1" dirty="0" smtClean="0"/>
              <a:t>umirujuće</a:t>
            </a:r>
            <a:r>
              <a:rPr lang="sr-Latn-RS" sz="2400" dirty="0" smtClean="0"/>
              <a:t> dejstvo</a:t>
            </a:r>
            <a:endParaRPr lang="sr-Latn-RS" sz="2400" dirty="0"/>
          </a:p>
          <a:p>
            <a:pPr marL="0" indent="0" algn="ctr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</a:t>
            </a:r>
            <a:r>
              <a:rPr lang="sr-Latn-RS" sz="2400" b="1" dirty="0" smtClean="0"/>
              <a:t>Muško</a:t>
            </a:r>
            <a:r>
              <a:rPr lang="sr-Latn-RS" sz="2400" dirty="0" smtClean="0"/>
              <a:t> telo luči testosteron, </a:t>
            </a:r>
            <a:r>
              <a:rPr lang="sr-Latn-RS" sz="2400" b="1" dirty="0" smtClean="0"/>
              <a:t>koji razdražuje i budi agresiju</a:t>
            </a:r>
            <a:endParaRPr lang="sr-Cyrl-RS" sz="2400" b="1" dirty="0"/>
          </a:p>
          <a:p>
            <a:pPr algn="ctr"/>
            <a:endParaRPr lang="sr-Cyrl-RS" sz="2400" b="1" dirty="0" smtClean="0"/>
          </a:p>
          <a:p>
            <a:pPr marL="0" indent="0" algn="ctr">
              <a:buNone/>
            </a:pPr>
            <a:endParaRPr lang="sr-Latn-RS" b="1" dirty="0" smtClean="0"/>
          </a:p>
          <a:p>
            <a:pPr marL="0" indent="0" algn="ctr">
              <a:buNone/>
            </a:pPr>
            <a:endParaRPr lang="sr-Latn-RS" b="1" dirty="0"/>
          </a:p>
          <a:p>
            <a:pPr marL="0" indent="0" algn="ctr">
              <a:buNone/>
            </a:pPr>
            <a:endParaRPr lang="sr-Latn-RS" b="1" dirty="0" smtClean="0"/>
          </a:p>
          <a:p>
            <a:pPr marL="0" indent="0" algn="ctr">
              <a:buNone/>
            </a:pPr>
            <a:endParaRPr lang="sr-Latn-RS" b="1" dirty="0"/>
          </a:p>
          <a:p>
            <a:pPr marL="0" indent="0" algn="ctr">
              <a:buNone/>
            </a:pPr>
            <a:r>
              <a:rPr lang="sr-Latn-RS" b="1" dirty="0" smtClean="0"/>
              <a:t>POSLEDICA</a:t>
            </a:r>
          </a:p>
          <a:p>
            <a:pPr marL="0" indent="0" algn="ctr">
              <a:buNone/>
            </a:pPr>
            <a:r>
              <a:rPr lang="sr-Latn-RS" b="1" dirty="0" smtClean="0"/>
              <a:t>Žena lakše „proguta“neprijatnost </a:t>
            </a:r>
          </a:p>
          <a:p>
            <a:pPr marL="0" indent="0" algn="ctr">
              <a:buNone/>
            </a:pPr>
            <a:r>
              <a:rPr lang="sr-Latn-RS" b="1" dirty="0" smtClean="0"/>
              <a:t> </a:t>
            </a:r>
            <a:r>
              <a:rPr lang="sr-Latn-RS" b="1" dirty="0"/>
              <a:t>A</a:t>
            </a:r>
            <a:r>
              <a:rPr lang="sr-Latn-RS" b="1" dirty="0" smtClean="0"/>
              <a:t>kumulira bes i stres i  SAGOREVA</a:t>
            </a:r>
            <a:endParaRPr lang="sr-Latn-RS" b="1" dirty="0"/>
          </a:p>
          <a:p>
            <a:pPr marL="0" indent="0" algn="ctr">
              <a:buNone/>
            </a:pPr>
            <a:endParaRPr lang="sr-Cyrl-R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769" y="2663111"/>
            <a:ext cx="3018325" cy="2239316"/>
          </a:xfrm>
          <a:prstGeom prst="rect">
            <a:avLst/>
          </a:prstGeom>
        </p:spPr>
      </p:pic>
      <p:pic>
        <p:nvPicPr>
          <p:cNvPr id="1026" name="Picture 2" descr="Bes bez razloga? 10 skrivenih uzro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42" y="2559393"/>
            <a:ext cx="3384262" cy="223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2E08-C693-4693-9797-09D5719BF30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288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1522396" y="1146996"/>
            <a:ext cx="891860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r>
              <a:rPr kumimoji="0" lang="sr-Latn-RS" alt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INTENZITET</a:t>
            </a:r>
            <a:r>
              <a:rPr kumimoji="0" lang="sr-Latn-RS" alt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STRESA JE SUBJEKTIVNA KATEGORIJA</a:t>
            </a:r>
            <a:endParaRPr kumimoji="0" lang="sr-Cyrl-RS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sr-Cyrl-R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0" marR="0" lvl="2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tabLst/>
              <a:defRPr/>
            </a:pPr>
            <a:endParaRPr lang="sr-Latn-RS" altLang="en-US" sz="2400" b="1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2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tabLst/>
              <a:defRPr/>
            </a:pPr>
            <a:r>
              <a:rPr kumimoji="0" lang="sr-Latn-RS" alt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MS PGothic" charset="-128"/>
                <a:cs typeface="+mn-cs"/>
              </a:rPr>
              <a:t>BUDIMO</a:t>
            </a:r>
            <a:r>
              <a:rPr kumimoji="0" lang="sr-Latn-RS" alt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MS PGothic" charset="-128"/>
                <a:cs typeface="+mn-cs"/>
              </a:rPr>
              <a:t> KAFA!</a:t>
            </a:r>
            <a:endParaRPr kumimoji="0" lang="sr-Cyrl-RS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  <a:p>
            <a:pPr marL="257175" marR="0" lvl="2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Char char="-"/>
              <a:tabLst/>
              <a:defRPr/>
            </a:pPr>
            <a:endParaRPr kumimoji="0" lang="de-DE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charset="-128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311" y="3157537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042" y="3530568"/>
            <a:ext cx="2857500" cy="16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864" y="1977993"/>
            <a:ext cx="2952750" cy="155257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0AD3D-8300-6F45-8123-D174A7DF53EB}" type="slidenum">
              <a:rPr kumimoji="0" lang="sr-Cyrl-C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r-Cyrl-C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53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5760" y="1223889"/>
            <a:ext cx="11656351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1313" indent="-341313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342900" indent="-3429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371600" indent="-4572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kumimoji="0" lang="sr-Latn-R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Uvežbavajte konstruktivne</a:t>
            </a:r>
            <a:r>
              <a:rPr kumimoji="0" lang="sr-Latn-RS" alt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 reakcije i ne ponavljajte iste greške</a:t>
            </a:r>
            <a:endParaRPr kumimoji="0" lang="sr-Cyrl-R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endParaRPr kumimoji="0" lang="sr-Latn-R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Setite se poslednje stresne situacije i svoje REAKCIJE  -  zapišite</a:t>
            </a:r>
            <a:endParaRPr kumimoji="0" lang="sr-Latn-RS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endParaRPr kumimoji="0" lang="sr-Cyrl-R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kumimoji="0" lang="sr-Latn-R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Sad zapišite kako je moglo biti konstruktivnije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endParaRPr kumimoji="0" lang="sr-Latn-R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lang="sr-Latn-RS" altLang="en-US" sz="2400" b="1" dirty="0">
                <a:solidFill>
                  <a:prstClr val="black"/>
                </a:solidFill>
              </a:rPr>
              <a:t>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- </a:t>
            </a:r>
            <a:r>
              <a:rPr lang="sr-Latn-RS" altLang="en-US" sz="2400" dirty="0">
                <a:solidFill>
                  <a:prstClr val="black"/>
                </a:solidFill>
              </a:rPr>
              <a:t>D</a:t>
            </a:r>
            <a:r>
              <a:rPr lang="sr-Latn-RS" altLang="en-US" sz="2400" dirty="0" smtClean="0">
                <a:solidFill>
                  <a:prstClr val="black"/>
                </a:solidFill>
              </a:rPr>
              <a:t>a li je izvor stresa bila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činjenica</a:t>
            </a:r>
            <a:r>
              <a:rPr lang="sr-Latn-RS" altLang="en-US" sz="2400" dirty="0" smtClean="0">
                <a:solidFill>
                  <a:prstClr val="black"/>
                </a:solidFill>
              </a:rPr>
              <a:t> ili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moj doživljaj  </a:t>
            </a:r>
            <a:r>
              <a:rPr lang="sr-Latn-RS" altLang="en-US" sz="2400" dirty="0" smtClean="0">
                <a:solidFill>
                  <a:prstClr val="black"/>
                </a:solidFill>
              </a:rPr>
              <a:t>situacije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kumimoji="0" lang="sr-Latn-R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- Koje </a:t>
            </a:r>
            <a:r>
              <a:rPr kumimoji="0" lang="sr-Latn-R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alternative</a:t>
            </a:r>
            <a:r>
              <a:rPr kumimoji="0" lang="sr-Latn-R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bi</a:t>
            </a:r>
            <a:r>
              <a:rPr kumimoji="0" lang="sr-Latn-RS" altLang="en-US" sz="2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mi bile korisnije</a:t>
            </a:r>
            <a:r>
              <a:rPr kumimoji="0" lang="sr-Latn-R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sr-Latn-RS" alt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kumimoji="0" lang="sr-Latn-R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- Prepoznaj </a:t>
            </a:r>
            <a:r>
              <a:rPr kumimoji="0" lang="sr-Latn-R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okidač,</a:t>
            </a:r>
            <a:r>
              <a:rPr kumimoji="0" lang="sr-Latn-R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smisli bolju reakciju na provokaciju za sledeći put </a:t>
            </a:r>
            <a:endParaRPr kumimoji="0" lang="sr-Cyrl-RS" altLang="en-US" sz="24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kumimoji="0" lang="sr-Latn-R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- Obuzdaj </a:t>
            </a:r>
            <a:r>
              <a:rPr kumimoji="0" lang="sr-Latn-R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impulsivni ili automatski</a:t>
            </a:r>
            <a:r>
              <a:rPr kumimoji="0" lang="sr-Latn-RS" altLang="en-US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 </a:t>
            </a:r>
            <a:r>
              <a:rPr kumimoji="0" lang="sr-Latn-RS" alt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(100 x ponovljen) odgovor</a:t>
            </a:r>
            <a:endParaRPr kumimoji="0" lang="sr-Cyrl-R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342900" marR="0" lvl="2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AutoNum type="arabicPeriod" startAt="2"/>
              <a:tabLst/>
              <a:defRPr/>
            </a:pPr>
            <a:endParaRPr kumimoji="0" lang="sr-Cyrl-R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0" marR="0" lvl="2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endParaRPr kumimoji="0" lang="sr-Cyrl-R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  <a:p>
            <a:pPr marL="0" marR="0" lvl="2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r>
              <a:rPr kumimoji="0" lang="sr-Cyrl-R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t> </a:t>
            </a:r>
          </a:p>
          <a:p>
            <a:pPr marL="0" marR="0" lvl="2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0000"/>
              </a:buClr>
              <a:buSzTx/>
              <a:buFontTx/>
              <a:buNone/>
              <a:tabLst/>
              <a:defRPr/>
            </a:pPr>
            <a:endParaRPr kumimoji="0" lang="de-DE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  <p:sp>
        <p:nvSpPr>
          <p:cNvPr id="2" name="AutoShape 2" descr="Srodna slik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0AD3D-8300-6F45-8123-D174A7DF53EB}" type="slidenum">
              <a:rPr kumimoji="0" lang="sr-Cyrl-C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r-Cyrl-C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13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3343"/>
          </a:xfrm>
        </p:spPr>
        <p:txBody>
          <a:bodyPr>
            <a:normAutofit/>
          </a:bodyPr>
          <a:lstStyle/>
          <a:p>
            <a:pPr algn="ctr"/>
            <a:r>
              <a:rPr lang="sr-Latn-RS" sz="3200" b="1" dirty="0" smtClean="0">
                <a:latin typeface="+mn-lt"/>
              </a:rPr>
              <a:t>Kućni poslovi -  moj unuk i moj sin</a:t>
            </a:r>
            <a:endParaRPr lang="en-US" sz="32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4466" y="907367"/>
            <a:ext cx="5641145" cy="5992836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0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1971606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+mn-lt"/>
              </a:rPr>
              <a:t>Pravilnik</a:t>
            </a:r>
            <a:r>
              <a:rPr lang="en-US" sz="2800" b="1" dirty="0">
                <a:latin typeface="+mn-lt"/>
              </a:rPr>
              <a:t> o </a:t>
            </a:r>
            <a:r>
              <a:rPr lang="en-US" sz="2800" b="1" dirty="0" err="1">
                <a:latin typeface="+mn-lt"/>
              </a:rPr>
              <a:t>metodologiji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za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obračun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neplaćenog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kućnog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rada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„</a:t>
            </a:r>
            <a:r>
              <a:rPr lang="en-US" sz="2800" dirty="0" err="1" smtClean="0">
                <a:latin typeface="+mn-lt"/>
              </a:rPr>
              <a:t>Sl</a:t>
            </a:r>
            <a:r>
              <a:rPr lang="sr-Latn-RS" sz="2800" dirty="0" smtClean="0">
                <a:latin typeface="+mn-lt"/>
              </a:rPr>
              <a:t>.gl.RS“ br.</a:t>
            </a:r>
            <a:r>
              <a:rPr lang="en-US" sz="2800" dirty="0" smtClean="0">
                <a:latin typeface="+mn-lt"/>
              </a:rPr>
              <a:t>18</a:t>
            </a:r>
            <a:r>
              <a:rPr lang="sr-Latn-RS" sz="2800" dirty="0" smtClean="0">
                <a:latin typeface="+mn-lt"/>
              </a:rPr>
              <a:t>/24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031" y="1491175"/>
            <a:ext cx="10931769" cy="468578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r-Latn-RS" sz="2400" b="1" dirty="0" smtClean="0"/>
              <a:t>KUĆNI POSLOVI</a:t>
            </a:r>
          </a:p>
          <a:p>
            <a:pPr marL="0" lvl="0" indent="0">
              <a:buNone/>
            </a:pPr>
            <a:r>
              <a:rPr lang="en-US" sz="2400" dirty="0" smtClean="0"/>
              <a:t>V</a:t>
            </a:r>
            <a:r>
              <a:rPr lang="sr-Latn-RS" sz="2400" dirty="0" smtClean="0"/>
              <a:t>o</a:t>
            </a:r>
            <a:r>
              <a:rPr lang="en-US" sz="2400" dirty="0" err="1" smtClean="0"/>
              <a:t>đenje</a:t>
            </a:r>
            <a:r>
              <a:rPr lang="en-US" sz="2400" dirty="0" smtClean="0"/>
              <a:t> </a:t>
            </a:r>
            <a:r>
              <a:rPr lang="en-US" sz="2400" dirty="0" err="1"/>
              <a:t>domaćinstva</a:t>
            </a:r>
            <a:r>
              <a:rPr lang="en-US" sz="2400" dirty="0"/>
              <a:t> (</a:t>
            </a:r>
            <a:r>
              <a:rPr lang="en-US" sz="2400" dirty="0" err="1"/>
              <a:t>kuvanje</a:t>
            </a:r>
            <a:r>
              <a:rPr lang="en-US" sz="2400" dirty="0"/>
              <a:t>, </a:t>
            </a:r>
            <a:r>
              <a:rPr lang="en-US" sz="2400" dirty="0" err="1"/>
              <a:t>čišćenje</a:t>
            </a:r>
            <a:r>
              <a:rPr lang="en-US" sz="2400" dirty="0"/>
              <a:t>, </a:t>
            </a:r>
            <a:r>
              <a:rPr lang="en-US" sz="2400" dirty="0" err="1"/>
              <a:t>nabavka</a:t>
            </a:r>
            <a:r>
              <a:rPr lang="en-US" sz="2400" dirty="0"/>
              <a:t>)</a:t>
            </a:r>
          </a:p>
          <a:p>
            <a:pPr marL="0" lvl="0" indent="0">
              <a:buNone/>
            </a:pPr>
            <a:r>
              <a:rPr lang="en-US" sz="2400" dirty="0" err="1"/>
              <a:t>Staranje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smtClean="0"/>
              <a:t>brig</a:t>
            </a:r>
            <a:r>
              <a:rPr lang="sr-Latn-RS" sz="2400" dirty="0" smtClean="0"/>
              <a:t>a</a:t>
            </a:r>
            <a:r>
              <a:rPr lang="en-US" sz="2400" dirty="0" smtClean="0"/>
              <a:t> </a:t>
            </a:r>
            <a:r>
              <a:rPr lang="en-US" sz="2400" dirty="0"/>
              <a:t>o </a:t>
            </a:r>
            <a:r>
              <a:rPr lang="en-US" sz="2400" dirty="0" err="1" smtClean="0"/>
              <a:t>deci</a:t>
            </a:r>
            <a:r>
              <a:rPr lang="sr-Latn-RS" sz="2400" dirty="0" smtClean="0"/>
              <a:t>, </a:t>
            </a:r>
            <a:r>
              <a:rPr lang="en-US" sz="2400" dirty="0" smtClean="0"/>
              <a:t> </a:t>
            </a:r>
            <a:r>
              <a:rPr lang="en-US" sz="2400" dirty="0" err="1"/>
              <a:t>starijim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bolesnim</a:t>
            </a:r>
            <a:r>
              <a:rPr lang="en-US" sz="2400" dirty="0"/>
              <a:t> </a:t>
            </a:r>
            <a:r>
              <a:rPr lang="en-US" sz="2400" dirty="0" err="1"/>
              <a:t>članovima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endParaRPr lang="en-US" sz="2400" dirty="0"/>
          </a:p>
          <a:p>
            <a:pPr marL="0" lvl="0" indent="0">
              <a:buNone/>
            </a:pPr>
            <a:r>
              <a:rPr lang="en-US" sz="2400" dirty="0" err="1" smtClean="0"/>
              <a:t>Poslov</a:t>
            </a:r>
            <a:r>
              <a:rPr lang="sr-Latn-R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poljoprivrednom</a:t>
            </a:r>
            <a:r>
              <a:rPr lang="en-US" sz="2400" dirty="0"/>
              <a:t> </a:t>
            </a:r>
            <a:r>
              <a:rPr lang="en-US" sz="2400" dirty="0" err="1" smtClean="0"/>
              <a:t>imanj</a:t>
            </a:r>
            <a:r>
              <a:rPr lang="sr-Latn-RS" sz="2400" dirty="0" smtClean="0"/>
              <a:t>u </a:t>
            </a:r>
          </a:p>
          <a:p>
            <a:pPr marL="0" lvl="0" indent="0">
              <a:buNone/>
            </a:pPr>
            <a:endParaRPr lang="en-US" sz="2400" dirty="0"/>
          </a:p>
          <a:p>
            <a:r>
              <a:rPr lang="en-US" sz="2400" b="1" dirty="0" err="1" smtClean="0"/>
              <a:t>Vrednost</a:t>
            </a:r>
            <a:r>
              <a:rPr lang="en-US" sz="2400" b="1" dirty="0" smtClean="0"/>
              <a:t> </a:t>
            </a:r>
            <a:r>
              <a:rPr lang="en-US" sz="2400" b="1" dirty="0" err="1"/>
              <a:t>neplaćenog</a:t>
            </a:r>
            <a:r>
              <a:rPr lang="en-US" sz="2400" b="1" dirty="0"/>
              <a:t> </a:t>
            </a:r>
            <a:r>
              <a:rPr lang="en-US" sz="2400" b="1" dirty="0" err="1"/>
              <a:t>kućnog</a:t>
            </a:r>
            <a:r>
              <a:rPr lang="en-US" sz="2400" b="1" dirty="0"/>
              <a:t> </a:t>
            </a:r>
            <a:r>
              <a:rPr lang="en-US" sz="2400" b="1" dirty="0" err="1"/>
              <a:t>rada</a:t>
            </a:r>
            <a:r>
              <a:rPr lang="en-US" sz="2400" b="1" dirty="0"/>
              <a:t> </a:t>
            </a:r>
            <a:r>
              <a:rPr lang="en-US" sz="2400" b="1" dirty="0" err="1"/>
              <a:t>utvrđuje</a:t>
            </a:r>
            <a:r>
              <a:rPr lang="en-US" sz="2400" b="1" dirty="0"/>
              <a:t> se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godišnjem</a:t>
            </a:r>
            <a:r>
              <a:rPr lang="en-US" sz="2400" b="1" dirty="0"/>
              <a:t> </a:t>
            </a:r>
            <a:r>
              <a:rPr lang="en-US" sz="2400" b="1" dirty="0" err="1" smtClean="0"/>
              <a:t>nivou</a:t>
            </a:r>
            <a:r>
              <a:rPr lang="sr-Latn-RS" sz="2400" b="1" dirty="0"/>
              <a:t> </a:t>
            </a:r>
            <a:r>
              <a:rPr lang="sr-Latn-RS" sz="2400" b="1" dirty="0" smtClean="0"/>
              <a:t>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- br.sati  x minimalna cena rada po satu) + zdr.osiguranje</a:t>
            </a:r>
            <a:r>
              <a:rPr lang="en-US" sz="2400" dirty="0" smtClean="0"/>
              <a:t> </a:t>
            </a:r>
            <a:endParaRPr lang="sr-Latn-RS" sz="2400" dirty="0" smtClean="0"/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- </a:t>
            </a:r>
            <a:r>
              <a:rPr lang="en-US" sz="2400" b="1" dirty="0" err="1" smtClean="0"/>
              <a:t>Podatak</a:t>
            </a:r>
            <a:r>
              <a:rPr lang="en-US" sz="2400" b="1" dirty="0" smtClean="0"/>
              <a:t> </a:t>
            </a:r>
            <a:r>
              <a:rPr lang="en-US" sz="2400" b="1" dirty="0"/>
              <a:t>o </a:t>
            </a:r>
            <a:r>
              <a:rPr lang="en-US" sz="2400" b="1" dirty="0" err="1"/>
              <a:t>ukupnom</a:t>
            </a:r>
            <a:r>
              <a:rPr lang="en-US" sz="2400" b="1" dirty="0"/>
              <a:t> </a:t>
            </a:r>
            <a:r>
              <a:rPr lang="en-US" sz="2400" b="1" dirty="0" err="1"/>
              <a:t>godišnjem</a:t>
            </a:r>
            <a:r>
              <a:rPr lang="en-US" sz="2400" b="1" dirty="0"/>
              <a:t> </a:t>
            </a:r>
            <a:r>
              <a:rPr lang="en-US" sz="2400" b="1" dirty="0" err="1"/>
              <a:t>broju</a:t>
            </a:r>
            <a:r>
              <a:rPr lang="en-US" sz="2400" b="1" dirty="0"/>
              <a:t> </a:t>
            </a:r>
            <a:r>
              <a:rPr lang="en-US" sz="2400" b="1" dirty="0" err="1"/>
              <a:t>časova</a:t>
            </a:r>
            <a:r>
              <a:rPr lang="en-US" sz="2400" b="1" dirty="0"/>
              <a:t> </a:t>
            </a:r>
            <a:r>
              <a:rPr lang="en-US" sz="2400" dirty="0" smtClean="0"/>
              <a:t> </a:t>
            </a:r>
            <a:r>
              <a:rPr lang="en-US" sz="2400" dirty="0" err="1"/>
              <a:t>obezbeđuje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obrađuje</a:t>
            </a:r>
            <a:r>
              <a:rPr lang="en-US" sz="2400" dirty="0"/>
              <a:t> </a:t>
            </a:r>
            <a:endParaRPr lang="sr-Latn-RS" sz="2400" dirty="0" smtClean="0"/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</a:t>
            </a:r>
            <a:r>
              <a:rPr lang="en-US" sz="2400" dirty="0" err="1" smtClean="0"/>
              <a:t>Republički</a:t>
            </a:r>
            <a:r>
              <a:rPr lang="en-US" sz="2400" dirty="0" smtClean="0"/>
              <a:t> </a:t>
            </a:r>
            <a:r>
              <a:rPr lang="en-US" sz="2400" dirty="0" err="1"/>
              <a:t>zavod</a:t>
            </a:r>
            <a:r>
              <a:rPr lang="en-US" sz="2400" dirty="0"/>
              <a:t> za </a:t>
            </a:r>
            <a:r>
              <a:rPr lang="en-US" sz="2400" dirty="0" err="1"/>
              <a:t>statistiku</a:t>
            </a:r>
            <a:r>
              <a:rPr lang="en-US" sz="2400" dirty="0"/>
              <a:t> </a:t>
            </a:r>
            <a:r>
              <a:rPr lang="en-US" sz="2400" dirty="0" err="1"/>
              <a:t>putem</a:t>
            </a:r>
            <a:r>
              <a:rPr lang="en-US" sz="2400" dirty="0"/>
              <a:t> </a:t>
            </a:r>
            <a:r>
              <a:rPr lang="en-US" sz="2400" dirty="0" err="1"/>
              <a:t>anketa</a:t>
            </a:r>
            <a:r>
              <a:rPr lang="en-US" sz="2400" dirty="0"/>
              <a:t> o </a:t>
            </a:r>
            <a:r>
              <a:rPr lang="en-US" sz="2400" dirty="0" err="1"/>
              <a:t>potrošnji</a:t>
            </a:r>
            <a:r>
              <a:rPr lang="en-US" sz="2400" dirty="0"/>
              <a:t> </a:t>
            </a:r>
            <a:r>
              <a:rPr lang="en-US" sz="2400" dirty="0" err="1" smtClean="0"/>
              <a:t>vremena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18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latin typeface="+mn-lt"/>
              </a:rPr>
              <a:t>HVALA NA PAŽNJI</a:t>
            </a:r>
            <a:br>
              <a:rPr lang="sr-Latn-RS" b="1" dirty="0" smtClean="0">
                <a:latin typeface="+mn-lt"/>
              </a:rPr>
            </a:br>
            <a:r>
              <a:rPr lang="sr-Latn-RS" b="1" dirty="0" smtClean="0">
                <a:latin typeface="+mn-lt"/>
              </a:rPr>
              <a:t>Radionica 2. </a:t>
            </a:r>
            <a:endParaRPr lang="en-US" b="1" dirty="0"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39" y="2442992"/>
            <a:ext cx="4304713" cy="39133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236" y="241370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83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4738" y="365125"/>
            <a:ext cx="10369062" cy="999441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sz="3600" b="1" dirty="0" smtClean="0">
                <a:latin typeface="+mn-lt"/>
              </a:rPr>
              <a:t>BALANS</a:t>
            </a:r>
            <a:r>
              <a:rPr lang="sr-Latn-RS" sz="3600" b="1" dirty="0" smtClean="0"/>
              <a:t> </a:t>
            </a:r>
            <a:r>
              <a:rPr lang="sr-Latn-RS" sz="3600" b="1" dirty="0" smtClean="0">
                <a:latin typeface="+mn-lt"/>
              </a:rPr>
              <a:t>POSLOVNOG I PRIVATNOG ŽIVOTA kao </a:t>
            </a:r>
            <a:br>
              <a:rPr lang="sr-Latn-RS" sz="3600" b="1" dirty="0" smtClean="0">
                <a:latin typeface="+mn-lt"/>
              </a:rPr>
            </a:br>
            <a:r>
              <a:rPr lang="sr-Latn-RS" sz="3600" b="1" dirty="0" smtClean="0">
                <a:latin typeface="+mn-lt"/>
              </a:rPr>
              <a:t>socijalni imperativ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22" y="1690689"/>
            <a:ext cx="11744178" cy="4218988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sr-Latn-RS" sz="2400" dirty="0" smtClean="0"/>
              <a:t>Da li je</a:t>
            </a:r>
            <a:r>
              <a:rPr lang="sr-Latn-RS" sz="2400" b="1" dirty="0" smtClean="0"/>
              <a:t> POTPUNA RAVNOTEŽA poslovnog i privatnog života  (NE)REALAN IZAZOV?</a:t>
            </a:r>
          </a:p>
          <a:p>
            <a:pPr marL="0" indent="0" algn="just">
              <a:buNone/>
            </a:pPr>
            <a:r>
              <a:rPr lang="sr-Latn-RS" sz="2400" b="1" dirty="0" smtClean="0"/>
              <a:t>       Ili svako ima svoj poželjni balans? </a:t>
            </a:r>
          </a:p>
          <a:p>
            <a:pPr marL="0" indent="0" algn="just">
              <a:buNone/>
            </a:pPr>
            <a:endParaRPr lang="sr-Latn-RS" sz="2400" b="1" dirty="0" smtClean="0"/>
          </a:p>
          <a:p>
            <a:pPr marL="457200" indent="-457200" algn="just">
              <a:buAutoNum type="arabicPeriod" startAt="2"/>
            </a:pPr>
            <a:r>
              <a:rPr lang="sr-Latn-RS" sz="2400" b="1" dirty="0" smtClean="0"/>
              <a:t>Da li postoji univerzalno pravilo podjednako za muškarce i žene?</a:t>
            </a:r>
            <a:endParaRPr lang="sr-Latn-RS" sz="2400" b="1" dirty="0"/>
          </a:p>
          <a:p>
            <a:pPr marL="0" indent="0" algn="just">
              <a:buNone/>
            </a:pPr>
            <a:r>
              <a:rPr lang="sr-Latn-RS" sz="2400" b="1" dirty="0" smtClean="0"/>
              <a:t>      -  Istraživanja pokazuju da „DISBALANS“ više pogađa žene?!  Da li???</a:t>
            </a:r>
          </a:p>
          <a:p>
            <a:pPr marL="0" indent="0" algn="just">
              <a:buNone/>
            </a:pPr>
            <a:r>
              <a:rPr lang="sr-Latn-RS" sz="2400" b="1" dirty="0" smtClean="0"/>
              <a:t>          </a:t>
            </a:r>
            <a:r>
              <a:rPr lang="sr-Latn-RS" sz="2400" dirty="0" smtClean="0"/>
              <a:t>Pr. Istraživanje Vašington post  </a:t>
            </a:r>
            <a:r>
              <a:rPr lang="sr-Latn-RS" sz="2400" b="1" dirty="0" smtClean="0"/>
              <a:t>kako se dele kućni poslovi  </a:t>
            </a:r>
            <a:r>
              <a:rPr lang="sr-Latn-RS" sz="2400" dirty="0"/>
              <a:t>(2023god</a:t>
            </a:r>
            <a:r>
              <a:rPr lang="sr-Latn-RS" sz="2400" dirty="0" smtClean="0"/>
              <a:t>)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- </a:t>
            </a:r>
            <a:r>
              <a:rPr lang="sr-Latn-RS" sz="2400" b="1" dirty="0" smtClean="0"/>
              <a:t>60% žena </a:t>
            </a:r>
            <a:r>
              <a:rPr lang="sr-Latn-RS" sz="2400" dirty="0" smtClean="0"/>
              <a:t>kaže da radi više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- </a:t>
            </a:r>
            <a:r>
              <a:rPr lang="sr-Latn-RS" sz="2400" b="1" dirty="0" smtClean="0"/>
              <a:t>73% muškaraca </a:t>
            </a:r>
            <a:r>
              <a:rPr lang="sr-Latn-RS" sz="2400" dirty="0" smtClean="0"/>
              <a:t>kaže da radi isto ili više od žena 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OBJEKTIVNI REZULTAT ISTRAŽIVANJA: - žena radi duplo više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                                                                     - muškarac prihvata najradije kuvan</a:t>
            </a:r>
            <a:r>
              <a:rPr lang="sr-Latn-RS" sz="2400" b="1" dirty="0" smtClean="0"/>
              <a:t>je</a:t>
            </a:r>
          </a:p>
          <a:p>
            <a:pPr marL="0" indent="0" algn="just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   </a:t>
            </a:r>
            <a:endParaRPr lang="sr-Latn-R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9022">
            <a:off x="9903655" y="3800183"/>
            <a:ext cx="1864042" cy="175032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56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098" y="717452"/>
            <a:ext cx="11603502" cy="56974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3. Da li AMBICIJE, CILJEVI, ŽIVOTNA DOB, PORODIČNI STATUS pomeraju balans? </a:t>
            </a:r>
          </a:p>
          <a:p>
            <a:pPr marL="457200" indent="-457200" algn="just">
              <a:buAutoNum type="arabicPeriod" startAt="3"/>
            </a:pPr>
            <a:endParaRPr lang="sr-Latn-RS" sz="2400" b="1" dirty="0"/>
          </a:p>
          <a:p>
            <a:pPr marL="0" indent="0" algn="just">
              <a:buNone/>
            </a:pPr>
            <a:r>
              <a:rPr lang="sr-Latn-RS" sz="2400" b="1" dirty="0" smtClean="0"/>
              <a:t> 4. Da li poslovna kultura olakšava balans </a:t>
            </a:r>
          </a:p>
          <a:p>
            <a:pPr marL="457200" indent="-457200" algn="just">
              <a:buAutoNum type="arabicPeriod" startAt="2"/>
            </a:pPr>
            <a:endParaRPr lang="sr-Latn-RS" sz="2400" b="1" dirty="0"/>
          </a:p>
          <a:p>
            <a:pPr marL="0" indent="0" algn="just">
              <a:buNone/>
            </a:pPr>
            <a:r>
              <a:rPr lang="sr-Latn-RS" sz="2400" b="1" dirty="0" smtClean="0"/>
              <a:t> 5. ? BALANS KAO SUBJEKTIVNA KATEGORIJA - PO MERI  OSOBE ?</a:t>
            </a:r>
          </a:p>
          <a:p>
            <a:pPr marL="0" indent="0" algn="just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 </a:t>
            </a:r>
          </a:p>
          <a:p>
            <a:pPr marL="0" indent="0" algn="just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 UNIVERZALNO PRAVILO Kako da obezbedimo svoj standard balansa  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1. ličnim i porodičnim pristupom i stavom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2. institucionalno: zakonski okvir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3. poslovnom kulturom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4. medijskom promocijom / razbijanje stereotipa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5. edukacijom - dece i odraslih</a:t>
            </a:r>
          </a:p>
          <a:p>
            <a:pPr marL="0" indent="0" algn="just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6.  ???  </a:t>
            </a:r>
          </a:p>
          <a:p>
            <a:pPr marL="457200" indent="-457200" algn="just">
              <a:buAutoNum type="arabicPeriod" startAt="2"/>
            </a:pPr>
            <a:endParaRPr lang="sr-Latn-RS" sz="2400" b="1" dirty="0"/>
          </a:p>
          <a:p>
            <a:pPr marL="457200" indent="-457200" algn="just">
              <a:buAutoNum type="arabicPeriod" startAt="2"/>
            </a:pPr>
            <a:endParaRPr lang="sr-Latn-RS" sz="2400" b="1" dirty="0" smtClean="0"/>
          </a:p>
          <a:p>
            <a:pPr marL="457200" indent="-457200" algn="just">
              <a:buAutoNum type="arabicPeriod" startAt="2"/>
            </a:pPr>
            <a:endParaRPr lang="sr-Latn-R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30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895" y="647114"/>
            <a:ext cx="10959905" cy="5529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400" dirty="0" smtClean="0"/>
              <a:t>   </a:t>
            </a:r>
            <a:r>
              <a:rPr lang="sr-Latn-RS" sz="2400" b="1" dirty="0" smtClean="0"/>
              <a:t>PROBLEMI SAVREMENE ŽENE - da li prepoznajete?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endParaRPr lang="sr-Latn-RS" sz="2400" dirty="0" smtClean="0"/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- B</a:t>
            </a:r>
            <a:r>
              <a:rPr lang="en-US" sz="2400" dirty="0" err="1" smtClean="0"/>
              <a:t>udi</a:t>
            </a:r>
            <a:r>
              <a:rPr lang="sr-Latn-RS" sz="2400" dirty="0" smtClean="0"/>
              <a:t>m se umorna</a:t>
            </a:r>
            <a:r>
              <a:rPr lang="sr-Latn-RS" sz="2400" dirty="0"/>
              <a:t>.</a:t>
            </a:r>
            <a:r>
              <a:rPr lang="sr-Latn-RS" sz="2400" dirty="0" smtClean="0"/>
              <a:t> </a:t>
            </a:r>
            <a:r>
              <a:rPr lang="sr-Latn-RS" sz="2400" dirty="0"/>
              <a:t>I pored </a:t>
            </a:r>
            <a:r>
              <a:rPr lang="sr-Latn-RS" sz="2400" b="1" dirty="0"/>
              <a:t>napora</a:t>
            </a:r>
            <a:r>
              <a:rPr lang="sr-Latn-RS" sz="2400" dirty="0"/>
              <a:t>  sve manje postižem</a:t>
            </a:r>
            <a:r>
              <a:rPr lang="sr-Latn-RS" sz="2400" dirty="0" smtClean="0"/>
              <a:t>?</a:t>
            </a:r>
          </a:p>
          <a:p>
            <a:pPr marL="0" indent="0">
              <a:buNone/>
            </a:pPr>
            <a:r>
              <a:rPr lang="sr-Latn-RS" sz="2400" dirty="0" smtClean="0"/>
              <a:t> -  Nemam </a:t>
            </a:r>
            <a:r>
              <a:rPr lang="en-US" sz="2400" dirty="0" smtClean="0"/>
              <a:t> </a:t>
            </a:r>
            <a:r>
              <a:rPr lang="en-US" sz="2400" dirty="0" err="1" smtClean="0"/>
              <a:t>koncentracij</a:t>
            </a:r>
            <a:r>
              <a:rPr lang="sr-Latn-RS" sz="2400" dirty="0" smtClean="0"/>
              <a:t>u, pao mi  imunitet?</a:t>
            </a:r>
            <a:endParaRPr lang="sr-Latn-RS" sz="2400" dirty="0"/>
          </a:p>
          <a:p>
            <a:pPr marL="0" indent="0">
              <a:buNone/>
            </a:pPr>
            <a:r>
              <a:rPr lang="sr-Latn-RS" sz="2400" dirty="0" smtClean="0"/>
              <a:t> - Problemi </a:t>
            </a:r>
            <a:r>
              <a:rPr lang="sr-Latn-RS" sz="2400" dirty="0"/>
              <a:t>sa kolegama, sa </a:t>
            </a:r>
            <a:r>
              <a:rPr lang="sr-Latn-RS" sz="2400" dirty="0" smtClean="0"/>
              <a:t>porodicom, </a:t>
            </a:r>
            <a:r>
              <a:rPr lang="en-US" sz="2400" b="1" dirty="0" err="1" smtClean="0"/>
              <a:t>razdražljivost</a:t>
            </a:r>
            <a:r>
              <a:rPr lang="sr-Latn-RS" sz="2400" b="1" dirty="0" smtClean="0"/>
              <a:t>?</a:t>
            </a:r>
            <a:endParaRPr lang="sr-Latn-RS" sz="2400" dirty="0" smtClean="0"/>
          </a:p>
          <a:p>
            <a:pPr marL="0" indent="0">
              <a:buNone/>
            </a:pPr>
            <a:r>
              <a:rPr lang="sr-Latn-RS" sz="2400" dirty="0" smtClean="0"/>
              <a:t>- Grize me savest što sam </a:t>
            </a:r>
            <a:r>
              <a:rPr lang="sr-Latn-RS" sz="2400" b="1" dirty="0" smtClean="0"/>
              <a:t>malo </a:t>
            </a:r>
            <a:r>
              <a:rPr lang="sr-Latn-RS" sz="2400" dirty="0" smtClean="0"/>
              <a:t>sa decom,   porodicom?</a:t>
            </a:r>
          </a:p>
          <a:p>
            <a:pPr marL="0" indent="0">
              <a:buNone/>
            </a:pPr>
            <a:r>
              <a:rPr lang="sr-Latn-RS" sz="2400" dirty="0" smtClean="0"/>
              <a:t> - Sekiram se što nisam ispunila sve što je trebalo na </a:t>
            </a:r>
            <a:r>
              <a:rPr lang="sr-Latn-RS" sz="2400" b="1" dirty="0" smtClean="0"/>
              <a:t>poslu?</a:t>
            </a:r>
          </a:p>
          <a:p>
            <a:pPr marL="0" indent="0">
              <a:buNone/>
            </a:pPr>
            <a:endParaRPr lang="sr-Latn-RS" sz="2400" b="1" dirty="0" smtClean="0"/>
          </a:p>
          <a:p>
            <a:pPr marL="0" indent="0">
              <a:buNone/>
            </a:pPr>
            <a:r>
              <a:rPr lang="sr-Latn-RS" sz="2400" b="1" dirty="0" smtClean="0"/>
              <a:t>- Da li sam uopšte sposobna da svoj život ispravno kanališem? </a:t>
            </a:r>
          </a:p>
          <a:p>
            <a:pPr marL="0" indent="0">
              <a:buNone/>
            </a:pPr>
            <a:r>
              <a:rPr lang="sr-Latn-RS" sz="2400" b="1" dirty="0" smtClean="0"/>
              <a:t>- Pada mi samopouzdanje i samopoštovanje?</a:t>
            </a:r>
          </a:p>
          <a:p>
            <a:pPr marL="0" indent="0">
              <a:buNone/>
            </a:pPr>
            <a:endParaRPr lang="sr-Latn-RS" sz="24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sr-Latn-RS" sz="2400" b="1" dirty="0" smtClean="0"/>
              <a:t> Z A Š T O ništa ne ide kako ŽELIM,  kad se toliko TRUDIM?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90263">
            <a:off x="8004857" y="990499"/>
            <a:ext cx="2962913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17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098" y="633046"/>
            <a:ext cx="10917702" cy="55439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dirty="0"/>
              <a:t> </a:t>
            </a:r>
            <a:r>
              <a:rPr lang="sr-Latn-RS" dirty="0" smtClean="0"/>
              <a:t>  </a:t>
            </a:r>
            <a:r>
              <a:rPr lang="sr-Latn-RS" b="1" dirty="0" smtClean="0"/>
              <a:t> </a:t>
            </a:r>
            <a:r>
              <a:rPr lang="en-US" b="1" dirty="0" err="1" smtClean="0"/>
              <a:t>Zato</a:t>
            </a:r>
            <a:r>
              <a:rPr lang="en-US" b="1" dirty="0" smtClean="0"/>
              <a:t> </a:t>
            </a:r>
            <a:r>
              <a:rPr lang="sr-Latn-RS" b="1" dirty="0" smtClean="0"/>
              <a:t> što naš mozak traži PROMENU za RESTARTOVANJE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b="1" dirty="0" smtClean="0"/>
              <a:t> </a:t>
            </a:r>
            <a:r>
              <a:rPr lang="sr-Latn-RS" sz="2400" dirty="0"/>
              <a:t>O</a:t>
            </a:r>
            <a:r>
              <a:rPr lang="sr-Latn-RS" sz="2400" dirty="0" smtClean="0"/>
              <a:t>dmoran mozak ima veću </a:t>
            </a:r>
            <a:r>
              <a:rPr lang="sr-Latn-RS" sz="2400" b="1" dirty="0" smtClean="0"/>
              <a:t>produktivnost za 25%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 Odmoran mozak </a:t>
            </a:r>
            <a:r>
              <a:rPr lang="sr-Latn-RS" sz="2400" b="1" dirty="0" smtClean="0"/>
              <a:t>kreativnije rešava probleme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 Odmoran mozak </a:t>
            </a:r>
            <a:r>
              <a:rPr lang="sr-Latn-RS" sz="2400" b="1" dirty="0" smtClean="0"/>
              <a:t>brže i bolje donosi odluke</a:t>
            </a:r>
          </a:p>
          <a:p>
            <a:pPr>
              <a:buFont typeface="Wingdings" panose="05000000000000000000" pitchFamily="2" charset="2"/>
              <a:buChar char="ü"/>
            </a:pPr>
            <a:endParaRPr lang="sr-Latn-RS" sz="2400" b="1" dirty="0" smtClean="0"/>
          </a:p>
          <a:p>
            <a:pPr marL="0" indent="0">
              <a:buNone/>
            </a:pPr>
            <a:r>
              <a:rPr lang="sr-Latn-RS" sz="2400" dirty="0" smtClean="0"/>
              <a:t>    </a:t>
            </a:r>
            <a:r>
              <a:rPr lang="sr-Latn-RS" sz="2400" b="1" dirty="0" smtClean="0"/>
              <a:t>Ako se ugledamo na svoj telefon, nećemo pogrešiti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Šta radi kad se umori – padne baterija? </a:t>
            </a:r>
            <a:endParaRPr lang="sr-Latn-R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Gasi pozadinske aplikacije!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Smanjuje svetlo ekrana!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/>
              <a:t> </a:t>
            </a:r>
            <a:r>
              <a:rPr lang="sr-Latn-RS" sz="2400" dirty="0" smtClean="0"/>
              <a:t>Štedi energiju dok se ne ponovo ne napuni, isključuje se sam da bi se restartovao!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A mi ostajemo </a:t>
            </a:r>
            <a:r>
              <a:rPr lang="sr-Latn-RS" sz="2400" b="1" u="sng" dirty="0" smtClean="0"/>
              <a:t>zakopane</a:t>
            </a:r>
            <a:r>
              <a:rPr lang="sr-Latn-RS" sz="2400" b="1" dirty="0" smtClean="0"/>
              <a:t> u gomili poslova i 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strahujemo da li ćemo ih uspešno završiti...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218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4526"/>
          </a:xfrm>
        </p:spPr>
        <p:txBody>
          <a:bodyPr>
            <a:normAutofit/>
          </a:bodyPr>
          <a:lstStyle/>
          <a:p>
            <a:pPr algn="ctr"/>
            <a:r>
              <a:rPr lang="sr-Latn-RS" sz="2800" b="1" dirty="0" smtClean="0">
                <a:latin typeface="+mn-lt"/>
              </a:rPr>
              <a:t>  Nema univerzalne „mere“ balansa,  ali postoje PET PRAVILA, koja svima odgovaraju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1491175"/>
            <a:ext cx="11859065" cy="514877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sr-Latn-RS" sz="2400" b="1" dirty="0" smtClean="0"/>
              <a:t>USPOSTAVITE PRIORITETA – NE MOŽE SVE ODJEDNOM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- Zavisi od želja, ambicija, </a:t>
            </a:r>
            <a:r>
              <a:rPr lang="sr-Latn-RS" sz="2400" b="1" dirty="0" smtClean="0"/>
              <a:t>životne dobi , porodičnog statusa </a:t>
            </a:r>
          </a:p>
          <a:p>
            <a:pPr marL="0" indent="0">
              <a:buNone/>
            </a:pPr>
            <a:r>
              <a:rPr lang="sr-Latn-RS" sz="2400" b="1" dirty="0"/>
              <a:t> </a:t>
            </a:r>
            <a:r>
              <a:rPr lang="sr-Latn-RS" sz="2400" b="1" dirty="0" smtClean="0"/>
              <a:t>      </a:t>
            </a:r>
            <a:r>
              <a:rPr lang="sr-Latn-RS" sz="2400" dirty="0" smtClean="0"/>
              <a:t> moj primer - početak karijere u 50god. 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 - Nema vrhunskog i posvećenog stručnjaka / stručnjakinje  u „balansu“</a:t>
            </a:r>
          </a:p>
          <a:p>
            <a:pPr marL="0" indent="0">
              <a:buNone/>
            </a:pPr>
            <a:endParaRPr lang="sr-Latn-RS" sz="2400" dirty="0"/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        Podelite obaveze</a:t>
            </a:r>
            <a:endParaRPr lang="sr-Latn-RS" altLang="en-US" sz="2400" b="1" dirty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       1</a:t>
            </a:r>
            <a:r>
              <a:rPr lang="sr-Latn-RS" altLang="en-US" sz="2400" b="1" dirty="0">
                <a:solidFill>
                  <a:prstClr val="black"/>
                </a:solidFill>
              </a:rPr>
              <a:t>. HITNO I BITNO -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fokus</a:t>
            </a:r>
            <a:endParaRPr lang="sr-Latn-RS" altLang="en-US" sz="2400" b="1" dirty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       2</a:t>
            </a:r>
            <a:r>
              <a:rPr lang="sr-Latn-RS" altLang="en-US" sz="2400" b="1" dirty="0">
                <a:solidFill>
                  <a:prstClr val="black"/>
                </a:solidFill>
              </a:rPr>
              <a:t>. HITNO, ALI NIJE BITNO – delegirajte mlađem,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osamostalite ga, bez </a:t>
            </a:r>
            <a:r>
              <a:rPr lang="sr-Latn-RS" altLang="en-US" sz="2400" b="1" dirty="0">
                <a:solidFill>
                  <a:prstClr val="black"/>
                </a:solidFill>
              </a:rPr>
              <a:t>„brže ću ja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“                                           </a:t>
            </a:r>
            <a:endParaRPr lang="sr-Latn-RS" altLang="en-US" sz="2400" b="1" dirty="0">
              <a:solidFill>
                <a:prstClr val="black"/>
              </a:solidFill>
            </a:endParaRP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       3</a:t>
            </a:r>
            <a:r>
              <a:rPr lang="sr-Latn-RS" altLang="en-US" sz="2400" b="1" dirty="0">
                <a:solidFill>
                  <a:prstClr val="black"/>
                </a:solidFill>
              </a:rPr>
              <a:t>. BITNO, ALI MANJE HITNO - napraviti plan rešenja, dok ne postane i hitno i bitno</a:t>
            </a:r>
          </a:p>
          <a:p>
            <a:pPr marL="0" lvl="2" indent="0">
              <a:buClr>
                <a:srgbClr val="C80000"/>
              </a:buClr>
              <a:buNone/>
              <a:defRPr/>
            </a:pPr>
            <a:r>
              <a:rPr lang="sr-Latn-RS" altLang="en-US" sz="2400" b="1" dirty="0" smtClean="0">
                <a:solidFill>
                  <a:prstClr val="black"/>
                </a:solidFill>
              </a:rPr>
              <a:t> </a:t>
            </a:r>
            <a:r>
              <a:rPr lang="sr-Latn-RS" altLang="en-US" sz="2400" b="1" dirty="0">
                <a:solidFill>
                  <a:prstClr val="black"/>
                </a:solidFill>
              </a:rPr>
              <a:t> </a:t>
            </a:r>
            <a:r>
              <a:rPr lang="sr-Latn-RS" altLang="en-US" sz="2400" b="1" dirty="0" smtClean="0">
                <a:solidFill>
                  <a:prstClr val="black"/>
                </a:solidFill>
              </a:rPr>
              <a:t>    4</a:t>
            </a:r>
            <a:r>
              <a:rPr lang="sr-Latn-RS" altLang="en-US" sz="2400" b="1" dirty="0">
                <a:solidFill>
                  <a:prstClr val="black"/>
                </a:solidFill>
              </a:rPr>
              <a:t>. NI BITNO NI HITNO - prepoznaj kradljivce vremena</a:t>
            </a:r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6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4" y="506437"/>
            <a:ext cx="11828585" cy="53891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r-Latn-RS" sz="3200" b="1" dirty="0" smtClean="0"/>
          </a:p>
          <a:p>
            <a:pPr marL="0" indent="0">
              <a:buNone/>
            </a:pPr>
            <a:r>
              <a:rPr lang="sr-Latn-RS" sz="3200" b="1" dirty="0"/>
              <a:t> </a:t>
            </a:r>
            <a:r>
              <a:rPr lang="sr-Latn-RS" sz="3200" b="1" dirty="0" smtClean="0"/>
              <a:t>   </a:t>
            </a:r>
            <a:r>
              <a:rPr lang="sr-Latn-RS" sz="3000" b="1" dirty="0" smtClean="0"/>
              <a:t>2. Postavite  granice između posla, ambicija, obaveza i priv.života  </a:t>
            </a:r>
          </a:p>
          <a:p>
            <a:pPr>
              <a:buFont typeface="Wingdings" panose="05000000000000000000" pitchFamily="2" charset="2"/>
              <a:buChar char="ü"/>
            </a:pPr>
            <a:endParaRPr lang="sr-Latn-R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r-Latn-RS" dirty="0"/>
              <a:t> </a:t>
            </a:r>
            <a:r>
              <a:rPr lang="sr-Latn-RS" dirty="0" smtClean="0"/>
              <a:t>  </a:t>
            </a:r>
            <a:r>
              <a:rPr lang="en-US" sz="2600" dirty="0" smtClean="0"/>
              <a:t>Granice </a:t>
            </a:r>
            <a:r>
              <a:rPr lang="en-US" sz="2600" dirty="0" err="1"/>
              <a:t>nisu</a:t>
            </a:r>
            <a:r>
              <a:rPr lang="en-US" sz="2600" dirty="0"/>
              <a:t> </a:t>
            </a:r>
            <a:r>
              <a:rPr lang="en-US" sz="2600" dirty="0" err="1"/>
              <a:t>znak</a:t>
            </a:r>
            <a:r>
              <a:rPr lang="en-US" sz="2600" dirty="0"/>
              <a:t> </a:t>
            </a:r>
            <a:r>
              <a:rPr lang="en-US" sz="2600" b="1" dirty="0" err="1"/>
              <a:t>neposvećenosti</a:t>
            </a:r>
            <a:r>
              <a:rPr lang="en-US" sz="2600" dirty="0"/>
              <a:t> </a:t>
            </a:r>
            <a:r>
              <a:rPr lang="en-US" sz="2600" dirty="0" smtClean="0"/>
              <a:t> </a:t>
            </a:r>
            <a:endParaRPr lang="sr-Latn-R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RS" sz="2600" dirty="0"/>
              <a:t>   </a:t>
            </a:r>
            <a:r>
              <a:rPr lang="en-US" sz="2600" dirty="0"/>
              <a:t>Granice </a:t>
            </a:r>
            <a:r>
              <a:rPr lang="en-US" sz="2600" dirty="0" err="1"/>
              <a:t>su</a:t>
            </a:r>
            <a:r>
              <a:rPr lang="en-US" sz="2600" dirty="0"/>
              <a:t> </a:t>
            </a:r>
            <a:r>
              <a:rPr lang="en-US" sz="2600" dirty="0" err="1"/>
              <a:t>znak</a:t>
            </a:r>
            <a:r>
              <a:rPr lang="en-US" sz="2600" dirty="0"/>
              <a:t> </a:t>
            </a:r>
            <a:r>
              <a:rPr lang="en-US" sz="2600" b="1" dirty="0" err="1"/>
              <a:t>zrelosti</a:t>
            </a:r>
            <a:r>
              <a:rPr lang="en-US" sz="2600" b="1" dirty="0"/>
              <a:t> </a:t>
            </a:r>
            <a:r>
              <a:rPr lang="en-US" sz="2600" b="1" dirty="0" err="1"/>
              <a:t>i</a:t>
            </a:r>
            <a:r>
              <a:rPr lang="en-US" sz="2600" b="1" dirty="0"/>
              <a:t> </a:t>
            </a:r>
            <a:r>
              <a:rPr lang="en-US" sz="2600" b="1" dirty="0" err="1"/>
              <a:t>samopoštovanja</a:t>
            </a:r>
            <a:endParaRPr lang="sr-Latn-RS" sz="2600" b="1" dirty="0"/>
          </a:p>
          <a:p>
            <a:pPr marL="0" indent="0">
              <a:buNone/>
            </a:pPr>
            <a:endParaRPr lang="sr-Latn-RS" sz="2600" dirty="0"/>
          </a:p>
          <a:p>
            <a:pPr marL="0" indent="0">
              <a:buNone/>
            </a:pPr>
            <a:r>
              <a:rPr lang="sr-Latn-RS" sz="2600" dirty="0" smtClean="0"/>
              <a:t>       Npr:</a:t>
            </a:r>
          </a:p>
          <a:p>
            <a:pPr marL="0" indent="0">
              <a:buNone/>
            </a:pPr>
            <a:r>
              <a:rPr lang="sr-Latn-RS" sz="2600" dirty="0" smtClean="0"/>
              <a:t>   - </a:t>
            </a:r>
            <a:r>
              <a:rPr lang="en-US" sz="2600" dirty="0" err="1" smtClean="0"/>
              <a:t>Šef</a:t>
            </a:r>
            <a:r>
              <a:rPr lang="en-US" sz="2600" dirty="0" smtClean="0"/>
              <a:t> </a:t>
            </a:r>
            <a:r>
              <a:rPr lang="en-US" sz="2600" dirty="0" err="1"/>
              <a:t>traži</a:t>
            </a:r>
            <a:r>
              <a:rPr lang="en-US" sz="2600" dirty="0"/>
              <a:t> da </a:t>
            </a:r>
            <a:r>
              <a:rPr lang="en-US" sz="2600" dirty="0" err="1"/>
              <a:t>završite</a:t>
            </a:r>
            <a:r>
              <a:rPr lang="en-US" sz="2600" dirty="0"/>
              <a:t> </a:t>
            </a:r>
            <a:r>
              <a:rPr lang="en-US" sz="2600" dirty="0" err="1"/>
              <a:t>projekat</a:t>
            </a:r>
            <a:r>
              <a:rPr lang="en-US" sz="2600" dirty="0"/>
              <a:t> </a:t>
            </a:r>
            <a:r>
              <a:rPr lang="en-US" sz="2600" dirty="0" err="1"/>
              <a:t>tokom</a:t>
            </a:r>
            <a:r>
              <a:rPr lang="en-US" sz="2600" dirty="0"/>
              <a:t> </a:t>
            </a:r>
            <a:r>
              <a:rPr lang="en-US" sz="2600" dirty="0" err="1"/>
              <a:t>vikenda</a:t>
            </a:r>
            <a:r>
              <a:rPr lang="en-US" sz="2600" dirty="0"/>
              <a:t>? </a:t>
            </a:r>
            <a:endParaRPr lang="sr-Latn-RS" sz="2600" dirty="0" smtClean="0"/>
          </a:p>
          <a:p>
            <a:pPr marL="0" indent="0">
              <a:buNone/>
            </a:pPr>
            <a:r>
              <a:rPr lang="sr-Latn-RS" sz="2600" dirty="0"/>
              <a:t> </a:t>
            </a:r>
            <a:r>
              <a:rPr lang="sr-Latn-RS" sz="2600" dirty="0" smtClean="0"/>
              <a:t>  - </a:t>
            </a:r>
            <a:r>
              <a:rPr lang="en-US" sz="2600" dirty="0" err="1" smtClean="0"/>
              <a:t>Kolega</a:t>
            </a:r>
            <a:r>
              <a:rPr lang="en-US" sz="2600" dirty="0" smtClean="0"/>
              <a:t> </a:t>
            </a:r>
            <a:r>
              <a:rPr lang="en-US" sz="2600" dirty="0" err="1"/>
              <a:t>moli</a:t>
            </a:r>
            <a:r>
              <a:rPr lang="en-US" sz="2600" dirty="0"/>
              <a:t> da mu </a:t>
            </a:r>
            <a:r>
              <a:rPr lang="en-US" sz="2600" dirty="0" err="1"/>
              <a:t>pomognete</a:t>
            </a:r>
            <a:r>
              <a:rPr lang="en-US" sz="2600" dirty="0"/>
              <a:t> </a:t>
            </a:r>
            <a:r>
              <a:rPr lang="en-US" sz="2600" dirty="0" err="1"/>
              <a:t>oko</a:t>
            </a:r>
            <a:r>
              <a:rPr lang="en-US" sz="2600" dirty="0"/>
              <a:t> </a:t>
            </a:r>
            <a:r>
              <a:rPr lang="en-US" sz="2600" dirty="0" err="1"/>
              <a:t>prezentacije</a:t>
            </a:r>
            <a:r>
              <a:rPr lang="en-US" sz="2600" dirty="0"/>
              <a:t> u </a:t>
            </a:r>
            <a:r>
              <a:rPr lang="en-US" sz="2600" dirty="0" err="1"/>
              <a:t>osam</a:t>
            </a:r>
            <a:r>
              <a:rPr lang="en-US" sz="2600" dirty="0"/>
              <a:t> </a:t>
            </a:r>
            <a:r>
              <a:rPr lang="en-US" sz="2600" dirty="0" err="1"/>
              <a:t>uveče</a:t>
            </a:r>
            <a:r>
              <a:rPr lang="en-US" sz="2600" dirty="0"/>
              <a:t>? </a:t>
            </a:r>
            <a:endParaRPr lang="sr-Latn-RS" sz="2600" dirty="0" smtClean="0"/>
          </a:p>
          <a:p>
            <a:pPr marL="0" indent="0">
              <a:buNone/>
            </a:pPr>
            <a:r>
              <a:rPr lang="sr-Latn-RS" sz="2600" dirty="0"/>
              <a:t> </a:t>
            </a:r>
            <a:r>
              <a:rPr lang="sr-Latn-RS" sz="2600" dirty="0" smtClean="0"/>
              <a:t>  - </a:t>
            </a:r>
            <a:r>
              <a:rPr lang="en-US" sz="2600" dirty="0" err="1" smtClean="0"/>
              <a:t>Klijent</a:t>
            </a:r>
            <a:r>
              <a:rPr lang="en-US" sz="2600" dirty="0" smtClean="0"/>
              <a:t> </a:t>
            </a:r>
            <a:r>
              <a:rPr lang="en-US" sz="2600" dirty="0" err="1"/>
              <a:t>šalje</a:t>
            </a:r>
            <a:r>
              <a:rPr lang="en-US" sz="2600" dirty="0"/>
              <a:t> </a:t>
            </a:r>
            <a:r>
              <a:rPr lang="en-US" sz="2600" dirty="0" err="1"/>
              <a:t>poruke</a:t>
            </a:r>
            <a:r>
              <a:rPr lang="en-US" sz="2600" dirty="0"/>
              <a:t> u </a:t>
            </a:r>
            <a:r>
              <a:rPr lang="en-US" sz="2600" dirty="0" err="1"/>
              <a:t>ponoć</a:t>
            </a:r>
            <a:r>
              <a:rPr lang="en-US" sz="2600" dirty="0" smtClean="0"/>
              <a:t>?</a:t>
            </a:r>
            <a:endParaRPr lang="sr-Latn-RS" sz="2600" dirty="0" smtClean="0"/>
          </a:p>
          <a:p>
            <a:pPr marL="0" indent="0">
              <a:buNone/>
            </a:pPr>
            <a:r>
              <a:rPr lang="sr-Latn-RS" sz="2600" dirty="0"/>
              <a:t> </a:t>
            </a:r>
            <a:r>
              <a:rPr lang="sr-Latn-RS" sz="2600" dirty="0" smtClean="0"/>
              <a:t>  </a:t>
            </a:r>
            <a:endParaRPr lang="sr-Latn-R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RS" sz="2600" dirty="0" smtClean="0"/>
              <a:t>    Naučite da kažete </a:t>
            </a:r>
            <a:r>
              <a:rPr lang="sr-Latn-RS" sz="2600" b="1" dirty="0" smtClean="0"/>
              <a:t>NE!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75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211015" y="759655"/>
            <a:ext cx="1187938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/>
              </a:rPr>
              <a:t>     NE je lekovito,</a:t>
            </a:r>
            <a:r>
              <a:rPr kumimoji="0" lang="sr-Latn-RS" sz="2800" b="1" i="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/>
              </a:rPr>
              <a:t> kad</a:t>
            </a:r>
            <a:r>
              <a:rPr lang="sr-Latn-RS" sz="2800" b="1" dirty="0" smtClean="0">
                <a:latin typeface="Calibri"/>
              </a:rPr>
              <a:t> postoji opravdan razlog</a:t>
            </a:r>
            <a:endParaRPr kumimoji="0" lang="sr-Cyrl-RS" sz="28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Calibri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r-Latn-R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  </a:t>
            </a:r>
            <a:endParaRPr kumimoji="0" lang="sr-Cyrl-RS" sz="2000" b="1" i="0" u="none" strike="noStrike" kern="120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r-Latn-R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Kratko, jasno, precizno, bespogovorno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    Ne odlagati:</a:t>
            </a:r>
            <a:r>
              <a:rPr kumimoji="0" lang="sr-Latn-RS" sz="2400" b="1" i="0" u="none" strike="noStrike" kern="1200" cap="none" spc="0" normalizeH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</a:t>
            </a:r>
            <a:r>
              <a:rPr kumimoji="0" lang="sr-Latn-RS" sz="2400" i="0" u="none" strike="noStrike" kern="1200" cap="none" spc="0" normalizeH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„Sad sam mnogo umorna, ali koliko sutra sve ću uraditi“</a:t>
            </a:r>
            <a:endParaRPr kumimoji="0" lang="sr-Cyrl-RS" sz="2400" i="0" u="none" strike="noStrike" kern="120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r-Latn-RS" sz="2400" b="1" i="0" u="none" strike="noStrike" kern="120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sr-Latn-RS" sz="2400" b="1" dirty="0" smtClean="0">
              <a:solidFill>
                <a:srgbClr val="2222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r-Latn-RS" sz="2400" b="1" dirty="0" smtClean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Može izazvati trenutnu obostranu nelagodnost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    </a:t>
            </a:r>
            <a:r>
              <a:rPr kumimoji="0" lang="sr-Latn-R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ali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2400" i="0" u="none" strike="noStrike" kern="120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sr-Latn-RS" sz="2400" b="1" dirty="0" smtClean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Suštinski postavlja odnos na ZDRAVE NOGE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r-Latn-R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Rešava trenutnu situaciju</a:t>
            </a:r>
            <a:endParaRPr kumimoji="0" lang="sr-Cyrl-RS" sz="24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r-Latn-R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Prevenira buduće stresove i nelagodu u sličnim situacijama</a:t>
            </a:r>
            <a:endParaRPr kumimoji="0" lang="sr-Cyrl-RS" sz="2400" b="1" i="0" u="none" strike="noStrike" kern="120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                                                                                                                                  Neverbalno</a:t>
            </a:r>
            <a:r>
              <a:rPr kumimoji="0" lang="sr-Latn-RS" sz="2400" b="1" i="0" u="none" strike="noStrike" kern="1200" cap="none" spc="0" normalizeH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NE</a:t>
            </a:r>
            <a:endParaRPr kumimoji="0" lang="sr-Cyrl-RS" sz="24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r-Latn-R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 </a:t>
            </a:r>
            <a:r>
              <a:rPr kumimoji="0" lang="sr-Latn-R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charset="-128"/>
                <a:cs typeface="Calibri" panose="020F0502020204030204" pitchFamily="34" charset="0"/>
              </a:rPr>
              <a:t>KO SE NALJUTI VIŠE VOLI USLUGU NEGO VAS!</a:t>
            </a:r>
            <a:endParaRPr kumimoji="0" lang="sr-Cyrl-RS" sz="24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MS PGothic" charset="-128"/>
              <a:cs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8BC171-D314-A144-B63E-A20D36045BB9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1034" y="324917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8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031" y="970671"/>
            <a:ext cx="11617568" cy="49249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sz="2600" dirty="0"/>
              <a:t> </a:t>
            </a:r>
            <a:r>
              <a:rPr lang="sr-Latn-RS" sz="2600" dirty="0" smtClean="0"/>
              <a:t>  </a:t>
            </a:r>
            <a:r>
              <a:rPr lang="sr-Latn-RS" b="1" dirty="0" smtClean="0"/>
              <a:t>ŠTA SE DEŠAVA AKO NE POSTAVITE GRANICE?</a:t>
            </a:r>
          </a:p>
          <a:p>
            <a:pPr marL="0" indent="0">
              <a:buNone/>
            </a:pPr>
            <a:endParaRPr lang="sr-Latn-RS" sz="26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r-Latn-RS" sz="2600" dirty="0" smtClean="0"/>
              <a:t> </a:t>
            </a:r>
            <a:r>
              <a:rPr lang="sr-Latn-RS" sz="2400" dirty="0" smtClean="0"/>
              <a:t>Na </a:t>
            </a:r>
            <a:r>
              <a:rPr lang="sr-Latn-RS" sz="2400" b="1" dirty="0" smtClean="0"/>
              <a:t>stand by </a:t>
            </a:r>
            <a:r>
              <a:rPr lang="sr-Latn-RS" sz="2400" dirty="0" smtClean="0"/>
              <a:t>ste uvek, </a:t>
            </a:r>
            <a:r>
              <a:rPr lang="sr-Latn-RS" sz="2400" b="1" dirty="0" smtClean="0"/>
              <a:t>napeti</a:t>
            </a:r>
            <a:r>
              <a:rPr lang="sr-Latn-RS" sz="2400" dirty="0" smtClean="0"/>
              <a:t>, a </a:t>
            </a:r>
            <a:r>
              <a:rPr lang="sr-Latn-RS" sz="2400" dirty="0"/>
              <a:t>s</a:t>
            </a:r>
            <a:r>
              <a:rPr lang="sr-Latn-RS" sz="2400" dirty="0" smtClean="0"/>
              <a:t>vi se na to </a:t>
            </a:r>
            <a:r>
              <a:rPr lang="sr-Latn-RS" sz="2400" b="1" dirty="0" smtClean="0"/>
              <a:t>naviknu i  očekuju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 </a:t>
            </a:r>
            <a:r>
              <a:rPr lang="sr-Latn-RS" sz="2400" b="1" dirty="0" smtClean="0"/>
              <a:t>Same </a:t>
            </a:r>
            <a:r>
              <a:rPr lang="sr-Latn-RS" sz="2400" dirty="0" smtClean="0"/>
              <a:t>uspostavljamo taj </a:t>
            </a:r>
            <a:r>
              <a:rPr lang="sr-Latn-RS" sz="2400" b="1" dirty="0" smtClean="0"/>
              <a:t>obrazac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 Posle ga je </a:t>
            </a:r>
            <a:r>
              <a:rPr lang="sr-Latn-RS" sz="2400" b="1" dirty="0" smtClean="0"/>
              <a:t>teško promeniti bez lomova -  </a:t>
            </a:r>
            <a:r>
              <a:rPr lang="sr-Latn-RS" sz="2400" dirty="0"/>
              <a:t>a</a:t>
            </a:r>
            <a:r>
              <a:rPr lang="sr-Latn-RS" sz="2400" dirty="0" smtClean="0"/>
              <a:t>kumulirate frustracije</a:t>
            </a:r>
          </a:p>
          <a:p>
            <a:pPr marL="0" indent="0">
              <a:buNone/>
            </a:pPr>
            <a:r>
              <a:rPr lang="sr-Latn-RS" sz="2400" dirty="0"/>
              <a:t> </a:t>
            </a:r>
            <a:r>
              <a:rPr lang="sr-Latn-RS" sz="2400" dirty="0" smtClean="0"/>
              <a:t>    </a:t>
            </a:r>
          </a:p>
          <a:p>
            <a:pPr marL="0" indent="0">
              <a:buNone/>
            </a:pPr>
            <a:r>
              <a:rPr lang="sr-Latn-RS" sz="2400" dirty="0" smtClean="0"/>
              <a:t>    </a:t>
            </a:r>
            <a:r>
              <a:rPr lang="sr-Latn-RS" sz="2400" b="1" dirty="0" smtClean="0"/>
              <a:t>SAVET KOJI ZNAMO, ALI NE PRIMENJUJEMO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 smtClean="0"/>
              <a:t> Utišajte poslovna obaveštenja. Do ujutro se ništa strašno neće desiti.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400" dirty="0"/>
              <a:t> </a:t>
            </a:r>
            <a:r>
              <a:rPr lang="sr-Latn-RS" sz="2400" dirty="0" smtClean="0"/>
              <a:t>I nemojte ih utišane često proveravati </a:t>
            </a:r>
          </a:p>
          <a:p>
            <a:pPr marL="0" indent="0">
              <a:buNone/>
            </a:pPr>
            <a:endParaRPr lang="sr-Latn-R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r-Latn-RS" b="1" dirty="0" smtClean="0"/>
              <a:t>Digitalni detoks nije luksuz, on je potreba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E9EA3-FACF-4F66-B2FD-87200E3E9D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55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1381</Words>
  <Application>Microsoft Office PowerPoint</Application>
  <PresentationFormat>Widescreen</PresentationFormat>
  <Paragraphs>211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MS PGothic</vt:lpstr>
      <vt:lpstr>Arial</vt:lpstr>
      <vt:lpstr>Calibri</vt:lpstr>
      <vt:lpstr>Calibri Light</vt:lpstr>
      <vt:lpstr>Merriweather</vt:lpstr>
      <vt:lpstr>Wingdings</vt:lpstr>
      <vt:lpstr>Office Theme</vt:lpstr>
      <vt:lpstr>BALANS POSLOVNOG I PRIVATNOG ŽIVOTA kao umetnost življenja</vt:lpstr>
      <vt:lpstr>BALANS POSLOVNOG I PRIVATNOG ŽIVOTA kao  socijalni imperativ</vt:lpstr>
      <vt:lpstr>PowerPoint Presentation</vt:lpstr>
      <vt:lpstr>PowerPoint Presentation</vt:lpstr>
      <vt:lpstr>PowerPoint Presentation</vt:lpstr>
      <vt:lpstr>  Nema univerzalne „mere“ balansa,  ali postoje PET PRAVILA, koja svima odgovaraju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Kućni poslovi -  moj unuk i moj sin</vt:lpstr>
      <vt:lpstr>Pravilnik o metodologiji za obračun neplaćenog kućnog rada  „Sl.gl.RS“ br.18/24</vt:lpstr>
      <vt:lpstr>HVALA NA PAŽNJI Radionica 2.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78</cp:revision>
  <dcterms:created xsi:type="dcterms:W3CDTF">2026-06-04T11:26:40Z</dcterms:created>
  <dcterms:modified xsi:type="dcterms:W3CDTF">2026-06-14T08:51:36Z</dcterms:modified>
</cp:coreProperties>
</file>