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12"/>
  </p:notesMasterIdLst>
  <p:sldIdLst>
    <p:sldId id="256" r:id="rId2"/>
    <p:sldId id="263" r:id="rId3"/>
    <p:sldId id="257" r:id="rId4"/>
    <p:sldId id="264" r:id="rId5"/>
    <p:sldId id="258" r:id="rId6"/>
    <p:sldId id="259" r:id="rId7"/>
    <p:sldId id="260" r:id="rId8"/>
    <p:sldId id="261" r:id="rId9"/>
    <p:sldId id="262" r:id="rId10"/>
    <p:sldId id="265" r:id="rId11"/>
  </p:sldIdLst>
  <p:sldSz cx="18288000" cy="10287000"/>
  <p:notesSz cx="6858000" cy="9144000"/>
  <p:embeddedFontLst>
    <p:embeddedFont>
      <p:font typeface="Telegraf Bold" panose="020B0604020202020204" charset="0"/>
      <p:regular r:id="rId13"/>
    </p:embeddedFont>
    <p:embeddedFont>
      <p:font typeface="Muli" panose="020B0604020202020204" charset="0"/>
      <p:regular r:id="rId14"/>
    </p:embeddedFont>
    <p:embeddedFont>
      <p:font typeface="Calibri" panose="020F0502020204030204" pitchFamily="34" charset="0"/>
      <p:regular r:id="rId15"/>
      <p:bold r:id="rId16"/>
      <p:italic r:id="rId17"/>
      <p:boldItalic r:id="rId18"/>
    </p:embeddedFont>
    <p:embeddedFont>
      <p:font typeface="Calibri Light" panose="020F0302020204030204" pitchFamily="34" charset="0"/>
      <p:regular r:id="rId19"/>
      <p:italic r:id="rId20"/>
    </p:embeddedFont>
    <p:embeddedFont>
      <p:font typeface="Muli Bold" panose="020B0604020202020204" charset="0"/>
      <p:regular r:id="rId21"/>
    </p:embeddedFont>
  </p:embeddedFontLst>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B55"/>
    <a:srgbClr val="D2F15D"/>
    <a:srgbClr val="894E9C"/>
    <a:srgbClr val="D4BAD2"/>
    <a:srgbClr val="EADEE9"/>
    <a:srgbClr val="D0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OPENING (say before advancing): We are two HR professionals from North Macedonia. We also happen to be Generation Z. So today, we are not going to talk about Generation Z only from a statistical or theoretical perspective. We'd like to share what it looks like from the inside — as members of this generation, and as HR professionals working with young talent every day. And our perspective comes from the financial sector, where we're seeing first-hand how the workplace is changing.</a:t>
            </a:r>
          </a:p>
          <a:p>
            <a:r>
              <a:rPr lang="en-US" dirty="0"/>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really the frame for everything we'll say: we're not one lens, we're four at once — Macedonian, working in finance, working in HR, and Gen Z. That combination is exactly why we're not talking about the future. We're already part of it.</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really the frame for everything we'll say: we're not one lens, we're four at once — Macedonian, working in finance, working in HR, and Gen Z. That combination is exactly why we're not talking about the future. We're already part of it.</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28292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Quickly, the national picture: young people entering the market, high competition for talent, emigration, digital transformation, and changing expectations toward employers. The numbers matter — 28.6% youth unemployment against 11.3% overall, and about 10% of the population emigrated over two decades — but the headline is this: for young Macedonians, career opportunities are no longer limited by borders.</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not just statistics for us. These are conversations we have with our peers — fair pay, flexibility, work-life balance, learning and development, open communication, career growth, and a positive environment. Every one of these comes up in real conversations, not just surveys.</a:t>
            </a:r>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From our experience, banks in North Macedonia are increasingly aware that attracting young talent is only the first step. The bigger challenge is retaining it. This means creating an environment where young employees can develop, have flexibility, communicate openly, and see a long-term career path. A concrete example: Halkbank's Halk EZ package, built specifically for 16-to-24-year-olds, combining everyday banking with lifestyle benefits. It's not only Gen Z that needs to adapt to the workplace — the workplace needs to adapt too.</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the picture we want to leave you with: it's not one-directional. Gen Z adapts — bringing commitment, responsibility, continuous learning, professionalism. But employers adapt too — flexibility, transparency, development, trust. And HR sits right in the middle, building that bridge.</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CLOSING (say in full): As Generation Z, we know that we also have to adapt. We need to bring commitment, responsibility, continuous learning and professionalism to the workplace. But as HR professionals, we also believe that organizations need to evolve. For us, the future of work is not about one generation replacing another. It is about different generations learning from each other — and creating workplaces that are ready for what comes next. Because Generation Z is not the future. We are already here. Thank you.</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FB34-D826-43AA-82F6-49BAF24D616F}"/>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mk-MK"/>
          </a:p>
        </p:txBody>
      </p:sp>
      <p:sp>
        <p:nvSpPr>
          <p:cNvPr id="3" name="Subtitle 2">
            <a:extLst>
              <a:ext uri="{FF2B5EF4-FFF2-40B4-BE49-F238E27FC236}">
                <a16:creationId xmlns:a16="http://schemas.microsoft.com/office/drawing/2014/main" id="{1E89BE27-7016-45A4-9198-D3ACA99F019A}"/>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mk-MK"/>
          </a:p>
        </p:txBody>
      </p:sp>
      <p:sp>
        <p:nvSpPr>
          <p:cNvPr id="4" name="Date Placeholder 3">
            <a:extLst>
              <a:ext uri="{FF2B5EF4-FFF2-40B4-BE49-F238E27FC236}">
                <a16:creationId xmlns:a16="http://schemas.microsoft.com/office/drawing/2014/main" id="{6230666A-9D0B-401A-84D7-6366DA375FFD}"/>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351C721D-63EB-46E8-B8E8-33F5B0FB6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2C20E-C91F-4FCD-8700-6C059ABCA888}"/>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7189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31E1-6224-4D97-9DAB-1D90EEACA0B0}"/>
              </a:ext>
            </a:extLst>
          </p:cNvPr>
          <p:cNvSpPr>
            <a:spLocks noGrp="1"/>
          </p:cNvSpPr>
          <p:nvPr>
            <p:ph type="title"/>
          </p:nvPr>
        </p:nvSpPr>
        <p:spPr/>
        <p:txBody>
          <a:bodyPr/>
          <a:lstStyle/>
          <a:p>
            <a:r>
              <a:rPr lang="en-US"/>
              <a:t>Click to edit Master title style</a:t>
            </a:r>
            <a:endParaRPr lang="mk-MK"/>
          </a:p>
        </p:txBody>
      </p:sp>
      <p:sp>
        <p:nvSpPr>
          <p:cNvPr id="3" name="Content Placeholder 2">
            <a:extLst>
              <a:ext uri="{FF2B5EF4-FFF2-40B4-BE49-F238E27FC236}">
                <a16:creationId xmlns:a16="http://schemas.microsoft.com/office/drawing/2014/main" id="{AD6C2127-DE20-4E48-B2B0-ED8620E67F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7CF2D0D9-65AD-4227-93AC-846E1E565263}"/>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6671FD4F-E929-4B93-8F33-4F5E3F6C40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89C38-ED14-40CB-9313-72BF626878B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7368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5F758-9DAD-4FBA-AE7C-CAC8C4D99183}"/>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mk-MK"/>
          </a:p>
        </p:txBody>
      </p:sp>
      <p:sp>
        <p:nvSpPr>
          <p:cNvPr id="3" name="Text Placeholder 2">
            <a:extLst>
              <a:ext uri="{FF2B5EF4-FFF2-40B4-BE49-F238E27FC236}">
                <a16:creationId xmlns:a16="http://schemas.microsoft.com/office/drawing/2014/main" id="{8249965E-F8B3-483C-B26F-B43B34A78D11}"/>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98ED46-5E62-46B0-B214-9A4E0C6953EE}"/>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43D8D75C-6BEC-4D43-A51F-4B9CBDCF4F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93F1B4-FE65-4BDF-B492-855D3ECBC09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3768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2960-5A84-4C88-A758-909488B6C76D}"/>
              </a:ext>
            </a:extLst>
          </p:cNvPr>
          <p:cNvSpPr>
            <a:spLocks noGrp="1"/>
          </p:cNvSpPr>
          <p:nvPr>
            <p:ph type="title"/>
          </p:nvPr>
        </p:nvSpPr>
        <p:spPr/>
        <p:txBody>
          <a:bodyPr/>
          <a:lstStyle/>
          <a:p>
            <a:r>
              <a:rPr lang="en-US"/>
              <a:t>Click to edit Master title style</a:t>
            </a:r>
            <a:endParaRPr lang="mk-MK"/>
          </a:p>
        </p:txBody>
      </p:sp>
      <p:sp>
        <p:nvSpPr>
          <p:cNvPr id="3" name="Content Placeholder 2">
            <a:extLst>
              <a:ext uri="{FF2B5EF4-FFF2-40B4-BE49-F238E27FC236}">
                <a16:creationId xmlns:a16="http://schemas.microsoft.com/office/drawing/2014/main" id="{054346E7-D43B-48A3-A486-F79BB0AF1B3E}"/>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Content Placeholder 3">
            <a:extLst>
              <a:ext uri="{FF2B5EF4-FFF2-40B4-BE49-F238E27FC236}">
                <a16:creationId xmlns:a16="http://schemas.microsoft.com/office/drawing/2014/main" id="{1589201F-C58A-46A0-B75E-BA04A9151FCA}"/>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Date Placeholder 4">
            <a:extLst>
              <a:ext uri="{FF2B5EF4-FFF2-40B4-BE49-F238E27FC236}">
                <a16:creationId xmlns:a16="http://schemas.microsoft.com/office/drawing/2014/main" id="{9F51E916-D2E5-448C-8026-22953C796310}"/>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a:extLst>
              <a:ext uri="{FF2B5EF4-FFF2-40B4-BE49-F238E27FC236}">
                <a16:creationId xmlns:a16="http://schemas.microsoft.com/office/drawing/2014/main" id="{C469D206-A6F0-43C5-B6BE-8B6ADB27AF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F92270-4D7B-494C-BB5B-9353D42D886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5723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C8076-2C10-4A98-99E7-7F675A19620F}"/>
              </a:ext>
            </a:extLst>
          </p:cNvPr>
          <p:cNvSpPr>
            <a:spLocks noGrp="1"/>
          </p:cNvSpPr>
          <p:nvPr>
            <p:ph type="title"/>
          </p:nvPr>
        </p:nvSpPr>
        <p:spPr>
          <a:xfrm>
            <a:off x="1259682" y="547688"/>
            <a:ext cx="15773400" cy="1988345"/>
          </a:xfrm>
        </p:spPr>
        <p:txBody>
          <a:bodyPr/>
          <a:lstStyle/>
          <a:p>
            <a:r>
              <a:rPr lang="en-US"/>
              <a:t>Click to edit Master title style</a:t>
            </a:r>
            <a:endParaRPr lang="mk-MK"/>
          </a:p>
        </p:txBody>
      </p:sp>
      <p:sp>
        <p:nvSpPr>
          <p:cNvPr id="3" name="Text Placeholder 2">
            <a:extLst>
              <a:ext uri="{FF2B5EF4-FFF2-40B4-BE49-F238E27FC236}">
                <a16:creationId xmlns:a16="http://schemas.microsoft.com/office/drawing/2014/main" id="{A899763B-63A4-4D3C-9E0A-ED53FB0A6BA9}"/>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9B17F635-53BB-42E0-8F10-CC7F93674F62}"/>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Text Placeholder 4">
            <a:extLst>
              <a:ext uri="{FF2B5EF4-FFF2-40B4-BE49-F238E27FC236}">
                <a16:creationId xmlns:a16="http://schemas.microsoft.com/office/drawing/2014/main" id="{B546A812-9884-4FD5-B22D-5C06E28A5271}"/>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ACC0FE03-000B-44E0-9A1F-0FF33E028E2C}"/>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7" name="Date Placeholder 6">
            <a:extLst>
              <a:ext uri="{FF2B5EF4-FFF2-40B4-BE49-F238E27FC236}">
                <a16:creationId xmlns:a16="http://schemas.microsoft.com/office/drawing/2014/main" id="{ECBB6FF8-0216-4E51-9FEB-9D7BAE9D572D}"/>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a:extLst>
              <a:ext uri="{FF2B5EF4-FFF2-40B4-BE49-F238E27FC236}">
                <a16:creationId xmlns:a16="http://schemas.microsoft.com/office/drawing/2014/main" id="{CE528BE7-D33A-4F06-A914-ECDB0D9E26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3049FE-904D-486E-BA81-C74E2C3DC75C}"/>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059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EBBC5-8C24-45BF-BFA7-3C5D8776310E}"/>
              </a:ext>
            </a:extLst>
          </p:cNvPr>
          <p:cNvSpPr>
            <a:spLocks noGrp="1"/>
          </p:cNvSpPr>
          <p:nvPr>
            <p:ph type="title"/>
          </p:nvPr>
        </p:nvSpPr>
        <p:spPr/>
        <p:txBody>
          <a:bodyPr/>
          <a:lstStyle/>
          <a:p>
            <a:r>
              <a:rPr lang="en-US"/>
              <a:t>Click to edit Master title style</a:t>
            </a:r>
            <a:endParaRPr lang="mk-MK"/>
          </a:p>
        </p:txBody>
      </p:sp>
      <p:sp>
        <p:nvSpPr>
          <p:cNvPr id="3" name="Date Placeholder 2">
            <a:extLst>
              <a:ext uri="{FF2B5EF4-FFF2-40B4-BE49-F238E27FC236}">
                <a16:creationId xmlns:a16="http://schemas.microsoft.com/office/drawing/2014/main" id="{30670B8A-9872-41CC-BB55-517922AEC05F}"/>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a:extLst>
              <a:ext uri="{FF2B5EF4-FFF2-40B4-BE49-F238E27FC236}">
                <a16:creationId xmlns:a16="http://schemas.microsoft.com/office/drawing/2014/main" id="{315FF002-2DA5-44F0-B749-F6DB2445AB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174220-229A-40D1-AB10-D3E37DAB551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365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002678-B0A9-4BFE-BF09-B046198241A9}"/>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a:extLst>
              <a:ext uri="{FF2B5EF4-FFF2-40B4-BE49-F238E27FC236}">
                <a16:creationId xmlns:a16="http://schemas.microsoft.com/office/drawing/2014/main" id="{0567B278-4BD1-4AE4-8AA6-367F8471D7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945141-29D1-4AA0-90F8-F7E987E1495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604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2EFE-7901-42DB-BAC6-8E73EB289D34}"/>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mk-MK"/>
          </a:p>
        </p:txBody>
      </p:sp>
      <p:sp>
        <p:nvSpPr>
          <p:cNvPr id="3" name="Content Placeholder 2">
            <a:extLst>
              <a:ext uri="{FF2B5EF4-FFF2-40B4-BE49-F238E27FC236}">
                <a16:creationId xmlns:a16="http://schemas.microsoft.com/office/drawing/2014/main" id="{47A6A183-5B8D-46A4-A812-978370A40964}"/>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Text Placeholder 3">
            <a:extLst>
              <a:ext uri="{FF2B5EF4-FFF2-40B4-BE49-F238E27FC236}">
                <a16:creationId xmlns:a16="http://schemas.microsoft.com/office/drawing/2014/main" id="{4AF8CB2D-78A9-4500-BCA2-352E05CEB80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A9031BB2-F1A1-4ECD-90E2-C2922CAA43F2}"/>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a:extLst>
              <a:ext uri="{FF2B5EF4-FFF2-40B4-BE49-F238E27FC236}">
                <a16:creationId xmlns:a16="http://schemas.microsoft.com/office/drawing/2014/main" id="{9CE361E5-12F0-4BF3-ACFF-EAE3930737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C1C55-443B-4FBA-BA81-C99410334F8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3572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00E81-8ED2-433E-924D-0469E1C9369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mk-MK"/>
          </a:p>
        </p:txBody>
      </p:sp>
      <p:sp>
        <p:nvSpPr>
          <p:cNvPr id="3" name="Picture Placeholder 2">
            <a:extLst>
              <a:ext uri="{FF2B5EF4-FFF2-40B4-BE49-F238E27FC236}">
                <a16:creationId xmlns:a16="http://schemas.microsoft.com/office/drawing/2014/main" id="{260520C6-BD46-4C47-AFC9-7091271848A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mk-MK"/>
          </a:p>
        </p:txBody>
      </p:sp>
      <p:sp>
        <p:nvSpPr>
          <p:cNvPr id="4" name="Text Placeholder 3">
            <a:extLst>
              <a:ext uri="{FF2B5EF4-FFF2-40B4-BE49-F238E27FC236}">
                <a16:creationId xmlns:a16="http://schemas.microsoft.com/office/drawing/2014/main" id="{D483A496-5EE2-4A4F-9C8E-97561AC149A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42E3F523-010C-4F3D-B572-E8F03FEFDBF8}"/>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a:extLst>
              <a:ext uri="{FF2B5EF4-FFF2-40B4-BE49-F238E27FC236}">
                <a16:creationId xmlns:a16="http://schemas.microsoft.com/office/drawing/2014/main" id="{72F1719A-0927-41AC-8DFF-459558A690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FC74C7-207E-49DC-83A9-26577D0B125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9704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A894F-CD6F-4FE2-A407-CCE6ACDD6BF8}"/>
              </a:ext>
            </a:extLst>
          </p:cNvPr>
          <p:cNvSpPr>
            <a:spLocks noGrp="1"/>
          </p:cNvSpPr>
          <p:nvPr>
            <p:ph type="title"/>
          </p:nvPr>
        </p:nvSpPr>
        <p:spPr/>
        <p:txBody>
          <a:bodyPr/>
          <a:lstStyle/>
          <a:p>
            <a:r>
              <a:rPr lang="en-US"/>
              <a:t>Click to edit Master title style</a:t>
            </a:r>
            <a:endParaRPr lang="mk-MK"/>
          </a:p>
        </p:txBody>
      </p:sp>
      <p:sp>
        <p:nvSpPr>
          <p:cNvPr id="3" name="Vertical Text Placeholder 2">
            <a:extLst>
              <a:ext uri="{FF2B5EF4-FFF2-40B4-BE49-F238E27FC236}">
                <a16:creationId xmlns:a16="http://schemas.microsoft.com/office/drawing/2014/main" id="{266E9D83-F5B8-4186-B690-FFB5987149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B275DDBB-1D11-4665-931C-81F922B3A728}"/>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6B177A90-12D1-47B0-9B6D-F35D9ED785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F1C48-C412-4D72-AF97-34A8E97AD126}"/>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05639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C15E45-88A2-4859-9CF0-8A49E61CF86A}"/>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mk-MK"/>
          </a:p>
        </p:txBody>
      </p:sp>
      <p:sp>
        <p:nvSpPr>
          <p:cNvPr id="3" name="Vertical Text Placeholder 2">
            <a:extLst>
              <a:ext uri="{FF2B5EF4-FFF2-40B4-BE49-F238E27FC236}">
                <a16:creationId xmlns:a16="http://schemas.microsoft.com/office/drawing/2014/main" id="{53FB240D-E3BE-4E9E-A091-7D1A22C127ED}"/>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23D80EAB-7D51-4DE5-BC02-37302803BB5F}"/>
              </a:ext>
            </a:extLst>
          </p:cNvPr>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C18F5A9B-7721-4765-84E3-A3120ADCF4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184D8E-9F99-465B-A553-47B0F645F4A4}"/>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7680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76A2B-9EA3-4CCF-906D-6F8A231C4313}"/>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mk-MK"/>
          </a:p>
        </p:txBody>
      </p:sp>
      <p:sp>
        <p:nvSpPr>
          <p:cNvPr id="3" name="Text Placeholder 2">
            <a:extLst>
              <a:ext uri="{FF2B5EF4-FFF2-40B4-BE49-F238E27FC236}">
                <a16:creationId xmlns:a16="http://schemas.microsoft.com/office/drawing/2014/main" id="{68A8A292-0704-4FF6-8AB8-3F7C7A9B923D}"/>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43E1943D-BAD7-432A-8AD1-EF01DB26F856}"/>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a:extLst>
              <a:ext uri="{FF2B5EF4-FFF2-40B4-BE49-F238E27FC236}">
                <a16:creationId xmlns:a16="http://schemas.microsoft.com/office/drawing/2014/main" id="{A979CA37-F2C8-4857-AEEB-06AFEE4DD2EB}"/>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78D57E-3A21-4FEB-B1A1-99FDCE52E37C}"/>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206987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mk-MK"/>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C7FF"/>
        </a:solidFill>
        <a:effectLst/>
      </p:bgPr>
    </p:bg>
    <p:spTree>
      <p:nvGrpSpPr>
        <p:cNvPr id="1" name=""/>
        <p:cNvGrpSpPr/>
        <p:nvPr/>
      </p:nvGrpSpPr>
      <p:grpSpPr>
        <a:xfrm>
          <a:off x="0" y="0"/>
          <a:ext cx="0" cy="0"/>
          <a:chOff x="0" y="0"/>
          <a:chExt cx="0" cy="0"/>
        </a:xfrm>
      </p:grpSpPr>
      <p:grpSp>
        <p:nvGrpSpPr>
          <p:cNvPr id="2" name="Group 2"/>
          <p:cNvGrpSpPr/>
          <p:nvPr/>
        </p:nvGrpSpPr>
        <p:grpSpPr>
          <a:xfrm>
            <a:off x="13167360" y="-3154680"/>
            <a:ext cx="8915400" cy="8915400"/>
            <a:chOff x="0" y="0"/>
            <a:chExt cx="11887200" cy="11887200"/>
          </a:xfrm>
        </p:grpSpPr>
        <p:sp>
          <p:nvSpPr>
            <p:cNvPr id="3" name="Freeform 3"/>
            <p:cNvSpPr/>
            <p:nvPr/>
          </p:nvSpPr>
          <p:spPr>
            <a:xfrm>
              <a:off x="0" y="0"/>
              <a:ext cx="11887200" cy="11887200"/>
            </a:xfrm>
            <a:custGeom>
              <a:avLst/>
              <a:gdLst/>
              <a:ahLst/>
              <a:cxnLst/>
              <a:rect l="l" t="t" r="r" b="b"/>
              <a:pathLst>
                <a:path w="11887200" h="11887200">
                  <a:moveTo>
                    <a:pt x="0" y="5943600"/>
                  </a:moveTo>
                  <a:cubicBezTo>
                    <a:pt x="0" y="2661031"/>
                    <a:pt x="2661031" y="0"/>
                    <a:pt x="5943600" y="0"/>
                  </a:cubicBezTo>
                  <a:cubicBezTo>
                    <a:pt x="9226169" y="0"/>
                    <a:pt x="11887200" y="2661031"/>
                    <a:pt x="11887200" y="5943600"/>
                  </a:cubicBezTo>
                  <a:cubicBezTo>
                    <a:pt x="11887200" y="9226169"/>
                    <a:pt x="9226169" y="11887200"/>
                    <a:pt x="5943600" y="11887200"/>
                  </a:cubicBezTo>
                  <a:cubicBezTo>
                    <a:pt x="2661031" y="11887200"/>
                    <a:pt x="0" y="9226169"/>
                    <a:pt x="0" y="5943600"/>
                  </a:cubicBezTo>
                  <a:close/>
                </a:path>
              </a:pathLst>
            </a:custGeom>
            <a:solidFill>
              <a:srgbClr val="F4F4F4"/>
            </a:solidFill>
          </p:spPr>
        </p:sp>
      </p:grpSp>
      <p:grpSp>
        <p:nvGrpSpPr>
          <p:cNvPr id="4" name="Group 4"/>
          <p:cNvGrpSpPr/>
          <p:nvPr/>
        </p:nvGrpSpPr>
        <p:grpSpPr>
          <a:xfrm>
            <a:off x="-3017520" y="7269480"/>
            <a:ext cx="7132320" cy="7132320"/>
            <a:chOff x="0" y="0"/>
            <a:chExt cx="9509760" cy="9509760"/>
          </a:xfrm>
        </p:grpSpPr>
        <p:sp>
          <p:nvSpPr>
            <p:cNvPr id="5" name="Freeform 5"/>
            <p:cNvSpPr/>
            <p:nvPr/>
          </p:nvSpPr>
          <p:spPr>
            <a:xfrm>
              <a:off x="0" y="0"/>
              <a:ext cx="9509760" cy="9509760"/>
            </a:xfrm>
            <a:custGeom>
              <a:avLst/>
              <a:gdLst/>
              <a:ahLst/>
              <a:cxnLst/>
              <a:rect l="l" t="t" r="r" b="b"/>
              <a:pathLst>
                <a:path w="9509760" h="9509760">
                  <a:moveTo>
                    <a:pt x="0" y="4754880"/>
                  </a:moveTo>
                  <a:cubicBezTo>
                    <a:pt x="0" y="2128774"/>
                    <a:pt x="2128774" y="0"/>
                    <a:pt x="4754880" y="0"/>
                  </a:cubicBezTo>
                  <a:cubicBezTo>
                    <a:pt x="7380986" y="0"/>
                    <a:pt x="9509760" y="2128774"/>
                    <a:pt x="9509760" y="4754880"/>
                  </a:cubicBezTo>
                  <a:cubicBezTo>
                    <a:pt x="9509760" y="7380986"/>
                    <a:pt x="7380986" y="9509760"/>
                    <a:pt x="4754880" y="9509760"/>
                  </a:cubicBezTo>
                  <a:cubicBezTo>
                    <a:pt x="2128774" y="9509760"/>
                    <a:pt x="0" y="7380986"/>
                    <a:pt x="0" y="4754880"/>
                  </a:cubicBezTo>
                  <a:close/>
                </a:path>
              </a:pathLst>
            </a:custGeom>
            <a:solidFill>
              <a:srgbClr val="1B1B1B"/>
            </a:solidFill>
          </p:spPr>
        </p:sp>
      </p:grpSp>
      <p:grpSp>
        <p:nvGrpSpPr>
          <p:cNvPr id="6" name="Group 6"/>
          <p:cNvGrpSpPr/>
          <p:nvPr/>
        </p:nvGrpSpPr>
        <p:grpSpPr>
          <a:xfrm>
            <a:off x="960120" y="822960"/>
            <a:ext cx="10972800" cy="548640"/>
            <a:chOff x="0" y="0"/>
            <a:chExt cx="14630400" cy="731520"/>
          </a:xfrm>
        </p:grpSpPr>
        <p:sp>
          <p:nvSpPr>
            <p:cNvPr id="7" name="Freeform 7"/>
            <p:cNvSpPr/>
            <p:nvPr/>
          </p:nvSpPr>
          <p:spPr>
            <a:xfrm>
              <a:off x="0" y="0"/>
              <a:ext cx="14630400" cy="731520"/>
            </a:xfrm>
            <a:custGeom>
              <a:avLst/>
              <a:gdLst/>
              <a:ahLst/>
              <a:cxnLst/>
              <a:rect l="l" t="t" r="r" b="b"/>
              <a:pathLst>
                <a:path w="14630400" h="731520">
                  <a:moveTo>
                    <a:pt x="0" y="0"/>
                  </a:moveTo>
                  <a:lnTo>
                    <a:pt x="14630400" y="0"/>
                  </a:lnTo>
                  <a:lnTo>
                    <a:pt x="14630400" y="731520"/>
                  </a:lnTo>
                  <a:lnTo>
                    <a:pt x="0" y="731520"/>
                  </a:lnTo>
                  <a:close/>
                </a:path>
              </a:pathLst>
            </a:custGeom>
            <a:blipFill>
              <a:blip r:embed="rId3">
                <a:alphaModFix amt="0"/>
              </a:blip>
              <a:stretch>
                <a:fillRect t="-339700" b="-339700"/>
              </a:stretch>
            </a:blipFill>
          </p:spPr>
        </p:sp>
        <p:sp>
          <p:nvSpPr>
            <p:cNvPr id="8" name="TextBox 8"/>
            <p:cNvSpPr txBox="1"/>
            <p:nvPr/>
          </p:nvSpPr>
          <p:spPr>
            <a:xfrm>
              <a:off x="0" y="-9525"/>
              <a:ext cx="14630400" cy="741045"/>
            </a:xfrm>
            <a:prstGeom prst="rect">
              <a:avLst/>
            </a:prstGeom>
          </p:spPr>
          <p:txBody>
            <a:bodyPr lIns="0" tIns="0" rIns="0" bIns="0" rtlCol="0" anchor="ctr"/>
            <a:lstStyle/>
            <a:p>
              <a:pPr algn="l">
                <a:lnSpc>
                  <a:spcPts val="2340"/>
                </a:lnSpc>
              </a:pPr>
              <a:r>
                <a:rPr lang="en-US" sz="1950">
                  <a:solidFill>
                    <a:srgbClr val="1B1B1B"/>
                  </a:solidFill>
                  <a:latin typeface="Muli"/>
                  <a:ea typeface="Muli"/>
                  <a:cs typeface="Muli"/>
                  <a:sym typeface="Muli"/>
                </a:rPr>
                <a:t>EZA SEMINAR · VELEHRAD</a:t>
              </a:r>
            </a:p>
          </p:txBody>
        </p:sp>
      </p:grpSp>
      <p:grpSp>
        <p:nvGrpSpPr>
          <p:cNvPr id="9" name="Group 9"/>
          <p:cNvGrpSpPr/>
          <p:nvPr/>
        </p:nvGrpSpPr>
        <p:grpSpPr>
          <a:xfrm>
            <a:off x="960120" y="1851660"/>
            <a:ext cx="14813280" cy="2606040"/>
            <a:chOff x="0" y="0"/>
            <a:chExt cx="19751040" cy="3474720"/>
          </a:xfrm>
        </p:grpSpPr>
        <p:sp>
          <p:nvSpPr>
            <p:cNvPr id="10" name="Freeform 10"/>
            <p:cNvSpPr/>
            <p:nvPr/>
          </p:nvSpPr>
          <p:spPr>
            <a:xfrm>
              <a:off x="0" y="0"/>
              <a:ext cx="19751039" cy="3474720"/>
            </a:xfrm>
            <a:custGeom>
              <a:avLst/>
              <a:gdLst/>
              <a:ahLst/>
              <a:cxnLst/>
              <a:rect l="l" t="t" r="r" b="b"/>
              <a:pathLst>
                <a:path w="19751039" h="3474720">
                  <a:moveTo>
                    <a:pt x="0" y="0"/>
                  </a:moveTo>
                  <a:lnTo>
                    <a:pt x="19751039" y="0"/>
                  </a:lnTo>
                  <a:lnTo>
                    <a:pt x="19751039" y="3474720"/>
                  </a:lnTo>
                  <a:lnTo>
                    <a:pt x="0" y="3474720"/>
                  </a:lnTo>
                  <a:close/>
                </a:path>
              </a:pathLst>
            </a:custGeom>
            <a:blipFill>
              <a:blip r:embed="rId3">
                <a:alphaModFix amt="0"/>
              </a:blip>
              <a:stretch>
                <a:fillRect t="-60757" b="-60757"/>
              </a:stretch>
            </a:blipFill>
          </p:spPr>
        </p:sp>
        <p:sp>
          <p:nvSpPr>
            <p:cNvPr id="11" name="TextBox 11"/>
            <p:cNvSpPr txBox="1"/>
            <p:nvPr/>
          </p:nvSpPr>
          <p:spPr>
            <a:xfrm>
              <a:off x="0" y="-95250"/>
              <a:ext cx="19751040" cy="3569970"/>
            </a:xfrm>
            <a:prstGeom prst="rect">
              <a:avLst/>
            </a:prstGeom>
          </p:spPr>
          <p:txBody>
            <a:bodyPr lIns="0" tIns="0" rIns="0" bIns="0" rtlCol="0" anchor="ctr"/>
            <a:lstStyle/>
            <a:p>
              <a:pPr algn="l">
                <a:lnSpc>
                  <a:spcPts val="7182"/>
                </a:lnSpc>
              </a:pPr>
              <a:r>
                <a:rPr lang="en-US" sz="5700" b="1">
                  <a:solidFill>
                    <a:srgbClr val="1B1B1B"/>
                  </a:solidFill>
                  <a:latin typeface="Telegraf Bold"/>
                  <a:ea typeface="Telegraf Bold"/>
                  <a:cs typeface="Telegraf Bold"/>
                  <a:sym typeface="Telegraf Bold"/>
                </a:rPr>
                <a:t>Generation Z and the</a:t>
              </a:r>
            </a:p>
            <a:p>
              <a:pPr algn="l">
                <a:lnSpc>
                  <a:spcPts val="7182"/>
                </a:lnSpc>
              </a:pPr>
              <a:r>
                <a:rPr lang="en-US" sz="5700" b="1">
                  <a:solidFill>
                    <a:srgbClr val="1B1B1B"/>
                  </a:solidFill>
                  <a:latin typeface="Telegraf Bold"/>
                  <a:ea typeface="Telegraf Bold"/>
                  <a:cs typeface="Telegraf Bold"/>
                  <a:sym typeface="Telegraf Bold"/>
                </a:rPr>
                <a:t>Labour Market</a:t>
              </a:r>
            </a:p>
          </p:txBody>
        </p:sp>
      </p:grpSp>
      <p:grpSp>
        <p:nvGrpSpPr>
          <p:cNvPr id="12" name="Group 12"/>
          <p:cNvGrpSpPr/>
          <p:nvPr/>
        </p:nvGrpSpPr>
        <p:grpSpPr>
          <a:xfrm>
            <a:off x="960120" y="4594860"/>
            <a:ext cx="13716000" cy="685800"/>
            <a:chOff x="0" y="0"/>
            <a:chExt cx="18288000" cy="914400"/>
          </a:xfrm>
        </p:grpSpPr>
        <p:sp>
          <p:nvSpPr>
            <p:cNvPr id="13" name="Freeform 13"/>
            <p:cNvSpPr/>
            <p:nvPr/>
          </p:nvSpPr>
          <p:spPr>
            <a:xfrm>
              <a:off x="0" y="0"/>
              <a:ext cx="18288000" cy="914400"/>
            </a:xfrm>
            <a:custGeom>
              <a:avLst/>
              <a:gdLst/>
              <a:ahLst/>
              <a:cxnLst/>
              <a:rect l="l" t="t" r="r" b="b"/>
              <a:pathLst>
                <a:path w="18288000" h="914400">
                  <a:moveTo>
                    <a:pt x="0" y="0"/>
                  </a:moveTo>
                  <a:lnTo>
                    <a:pt x="18288000" y="0"/>
                  </a:lnTo>
                  <a:lnTo>
                    <a:pt x="18288000" y="914400"/>
                  </a:lnTo>
                  <a:lnTo>
                    <a:pt x="0" y="914400"/>
                  </a:lnTo>
                  <a:close/>
                </a:path>
              </a:pathLst>
            </a:custGeom>
            <a:blipFill>
              <a:blip r:embed="rId3">
                <a:alphaModFix amt="0"/>
              </a:blip>
              <a:stretch>
                <a:fillRect t="-339700" b="-339700"/>
              </a:stretch>
            </a:blipFill>
          </p:spPr>
        </p:sp>
        <p:sp>
          <p:nvSpPr>
            <p:cNvPr id="14" name="TextBox 14"/>
            <p:cNvSpPr txBox="1"/>
            <p:nvPr/>
          </p:nvSpPr>
          <p:spPr>
            <a:xfrm>
              <a:off x="0" y="0"/>
              <a:ext cx="18288000" cy="914400"/>
            </a:xfrm>
            <a:prstGeom prst="rect">
              <a:avLst/>
            </a:prstGeom>
          </p:spPr>
          <p:txBody>
            <a:bodyPr lIns="0" tIns="0" rIns="0" bIns="0" rtlCol="0" anchor="ctr"/>
            <a:lstStyle/>
            <a:p>
              <a:pPr algn="l">
                <a:lnSpc>
                  <a:spcPts val="3060"/>
                </a:lnSpc>
              </a:pPr>
              <a:r>
                <a:rPr lang="en-US" sz="2550">
                  <a:solidFill>
                    <a:srgbClr val="1B1B1B"/>
                  </a:solidFill>
                  <a:latin typeface="Muli"/>
                  <a:ea typeface="Muli"/>
                  <a:cs typeface="Muli"/>
                  <a:sym typeface="Muli"/>
                </a:rPr>
                <a:t>Three perspectives, one story — North Macedonia</a:t>
              </a:r>
            </a:p>
          </p:txBody>
        </p:sp>
      </p:grpSp>
      <p:sp>
        <p:nvSpPr>
          <p:cNvPr id="15" name="AutoShape 15"/>
          <p:cNvSpPr/>
          <p:nvPr/>
        </p:nvSpPr>
        <p:spPr>
          <a:xfrm rot="42840">
            <a:off x="968388" y="5408295"/>
            <a:ext cx="3055858" cy="0"/>
          </a:xfrm>
          <a:prstGeom prst="line">
            <a:avLst/>
          </a:prstGeom>
          <a:ln w="19050" cap="rnd">
            <a:solidFill>
              <a:srgbClr val="1B1B1B"/>
            </a:solidFill>
            <a:prstDash val="solid"/>
            <a:headEnd type="none" w="sm" len="sm"/>
            <a:tailEnd type="none" w="sm" len="sm"/>
          </a:ln>
        </p:spPr>
      </p:sp>
      <p:grpSp>
        <p:nvGrpSpPr>
          <p:cNvPr id="16" name="Group 16"/>
          <p:cNvGrpSpPr/>
          <p:nvPr/>
        </p:nvGrpSpPr>
        <p:grpSpPr>
          <a:xfrm>
            <a:off x="960120" y="5829300"/>
            <a:ext cx="15910560" cy="3223260"/>
            <a:chOff x="0" y="0"/>
            <a:chExt cx="21214080" cy="4297680"/>
          </a:xfrm>
        </p:grpSpPr>
        <p:sp>
          <p:nvSpPr>
            <p:cNvPr id="17" name="Freeform 17"/>
            <p:cNvSpPr/>
            <p:nvPr/>
          </p:nvSpPr>
          <p:spPr>
            <a:xfrm>
              <a:off x="0" y="0"/>
              <a:ext cx="21214080" cy="4297680"/>
            </a:xfrm>
            <a:custGeom>
              <a:avLst/>
              <a:gdLst/>
              <a:ahLst/>
              <a:cxnLst/>
              <a:rect l="l" t="t" r="r" b="b"/>
              <a:pathLst>
                <a:path w="21214080" h="4297680">
                  <a:moveTo>
                    <a:pt x="0" y="219456"/>
                  </a:moveTo>
                  <a:cubicBezTo>
                    <a:pt x="0" y="98298"/>
                    <a:pt x="98298" y="0"/>
                    <a:pt x="219456" y="0"/>
                  </a:cubicBezTo>
                  <a:lnTo>
                    <a:pt x="20994624" y="0"/>
                  </a:lnTo>
                  <a:cubicBezTo>
                    <a:pt x="21115782" y="0"/>
                    <a:pt x="21214080" y="98298"/>
                    <a:pt x="21214080" y="219456"/>
                  </a:cubicBezTo>
                  <a:lnTo>
                    <a:pt x="21214080" y="4078224"/>
                  </a:lnTo>
                  <a:cubicBezTo>
                    <a:pt x="21214080" y="4199382"/>
                    <a:pt x="21115782" y="4297680"/>
                    <a:pt x="20994624" y="4297680"/>
                  </a:cubicBezTo>
                  <a:lnTo>
                    <a:pt x="219456" y="4297680"/>
                  </a:lnTo>
                  <a:cubicBezTo>
                    <a:pt x="98298" y="4297680"/>
                    <a:pt x="0" y="4199382"/>
                    <a:pt x="0" y="4078224"/>
                  </a:cubicBezTo>
                  <a:close/>
                </a:path>
              </a:pathLst>
            </a:custGeom>
            <a:solidFill>
              <a:srgbClr val="D2F15D"/>
            </a:solidFill>
          </p:spPr>
        </p:sp>
      </p:grpSp>
      <p:grpSp>
        <p:nvGrpSpPr>
          <p:cNvPr id="18" name="Group 18"/>
          <p:cNvGrpSpPr/>
          <p:nvPr/>
        </p:nvGrpSpPr>
        <p:grpSpPr>
          <a:xfrm>
            <a:off x="1440180" y="6172200"/>
            <a:ext cx="14950440" cy="1371600"/>
            <a:chOff x="0" y="0"/>
            <a:chExt cx="19933920" cy="1828800"/>
          </a:xfrm>
        </p:grpSpPr>
        <p:sp>
          <p:nvSpPr>
            <p:cNvPr id="19" name="Freeform 19"/>
            <p:cNvSpPr/>
            <p:nvPr/>
          </p:nvSpPr>
          <p:spPr>
            <a:xfrm>
              <a:off x="0" y="0"/>
              <a:ext cx="19933920" cy="1828800"/>
            </a:xfrm>
            <a:custGeom>
              <a:avLst/>
              <a:gdLst/>
              <a:ahLst/>
              <a:cxnLst/>
              <a:rect l="l" t="t" r="r" b="b"/>
              <a:pathLst>
                <a:path w="19933920" h="1828800">
                  <a:moveTo>
                    <a:pt x="0" y="0"/>
                  </a:moveTo>
                  <a:lnTo>
                    <a:pt x="19933920" y="0"/>
                  </a:lnTo>
                  <a:lnTo>
                    <a:pt x="19933920" y="1828800"/>
                  </a:lnTo>
                  <a:lnTo>
                    <a:pt x="0" y="1828800"/>
                  </a:lnTo>
                  <a:close/>
                </a:path>
              </a:pathLst>
            </a:custGeom>
            <a:blipFill>
              <a:blip r:embed="rId3">
                <a:alphaModFix amt="0"/>
              </a:blip>
              <a:stretch>
                <a:fillRect t="-162386" b="-162386"/>
              </a:stretch>
            </a:blipFill>
          </p:spPr>
        </p:sp>
        <p:sp>
          <p:nvSpPr>
            <p:cNvPr id="20" name="TextBox 20"/>
            <p:cNvSpPr txBox="1"/>
            <p:nvPr/>
          </p:nvSpPr>
          <p:spPr>
            <a:xfrm>
              <a:off x="0" y="-47625"/>
              <a:ext cx="19933920" cy="1876425"/>
            </a:xfrm>
            <a:prstGeom prst="rect">
              <a:avLst/>
            </a:prstGeom>
          </p:spPr>
          <p:txBody>
            <a:bodyPr lIns="0" tIns="0" rIns="0" bIns="0" rtlCol="0" anchor="ctr"/>
            <a:lstStyle/>
            <a:p>
              <a:pPr algn="l">
                <a:lnSpc>
                  <a:spcPts val="3933"/>
                </a:lnSpc>
              </a:pPr>
              <a:r>
                <a:rPr lang="en-US" sz="2850" b="1">
                  <a:solidFill>
                    <a:srgbClr val="1B1B1B"/>
                  </a:solidFill>
                  <a:latin typeface="Muli Bold"/>
                  <a:ea typeface="Muli Bold"/>
                  <a:cs typeface="Muli Bold"/>
                  <a:sym typeface="Muli Bold"/>
                </a:rPr>
                <a:t>“We are Generation Z. We work in HR.</a:t>
              </a:r>
            </a:p>
            <a:p>
              <a:pPr algn="l">
                <a:lnSpc>
                  <a:spcPts val="3933"/>
                </a:lnSpc>
              </a:pPr>
              <a:r>
                <a:rPr lang="en-US" sz="2850" b="1">
                  <a:solidFill>
                    <a:srgbClr val="1B1B1B"/>
                  </a:solidFill>
                  <a:latin typeface="Muli Bold"/>
                  <a:ea typeface="Muli Bold"/>
                  <a:cs typeface="Muli Bold"/>
                  <a:sym typeface="Muli Bold"/>
                </a:rPr>
                <a:t>And we are helping shape the workplace we want to work in.”</a:t>
              </a:r>
            </a:p>
          </p:txBody>
        </p:sp>
      </p:grpSp>
      <p:grpSp>
        <p:nvGrpSpPr>
          <p:cNvPr id="21" name="Group 21"/>
          <p:cNvGrpSpPr/>
          <p:nvPr/>
        </p:nvGrpSpPr>
        <p:grpSpPr>
          <a:xfrm>
            <a:off x="1440180" y="7612380"/>
            <a:ext cx="14950440" cy="1303020"/>
            <a:chOff x="0" y="0"/>
            <a:chExt cx="19933920" cy="1737360"/>
          </a:xfrm>
        </p:grpSpPr>
        <p:sp>
          <p:nvSpPr>
            <p:cNvPr id="22" name="Freeform 22"/>
            <p:cNvSpPr/>
            <p:nvPr/>
          </p:nvSpPr>
          <p:spPr>
            <a:xfrm>
              <a:off x="0" y="0"/>
              <a:ext cx="19933920" cy="1737360"/>
            </a:xfrm>
            <a:custGeom>
              <a:avLst/>
              <a:gdLst/>
              <a:ahLst/>
              <a:cxnLst/>
              <a:rect l="l" t="t" r="r" b="b"/>
              <a:pathLst>
                <a:path w="19933920" h="1737360">
                  <a:moveTo>
                    <a:pt x="0" y="0"/>
                  </a:moveTo>
                  <a:lnTo>
                    <a:pt x="19933920" y="0"/>
                  </a:lnTo>
                  <a:lnTo>
                    <a:pt x="19933920" y="1737360"/>
                  </a:lnTo>
                  <a:lnTo>
                    <a:pt x="0" y="1737360"/>
                  </a:lnTo>
                  <a:close/>
                </a:path>
              </a:pathLst>
            </a:custGeom>
            <a:blipFill>
              <a:blip r:embed="rId3">
                <a:alphaModFix amt="0"/>
              </a:blip>
              <a:stretch>
                <a:fillRect t="-173565" b="-173565"/>
              </a:stretch>
            </a:blipFill>
          </p:spPr>
        </p:sp>
        <p:sp>
          <p:nvSpPr>
            <p:cNvPr id="23" name="TextBox 23"/>
            <p:cNvSpPr txBox="1"/>
            <p:nvPr/>
          </p:nvSpPr>
          <p:spPr>
            <a:xfrm>
              <a:off x="0" y="-9525"/>
              <a:ext cx="19933920" cy="1746885"/>
            </a:xfrm>
            <a:prstGeom prst="rect">
              <a:avLst/>
            </a:prstGeom>
          </p:spPr>
          <p:txBody>
            <a:bodyPr lIns="0" tIns="0" rIns="0" bIns="0" rtlCol="0" anchor="ctr"/>
            <a:lstStyle/>
            <a:p>
              <a:pPr algn="l">
                <a:lnSpc>
                  <a:spcPts val="2340"/>
                </a:lnSpc>
              </a:pPr>
              <a:r>
                <a:rPr lang="en-US" sz="1950">
                  <a:solidFill>
                    <a:srgbClr val="1B1B1B"/>
                  </a:solidFill>
                  <a:latin typeface="Muli"/>
                  <a:ea typeface="Muli"/>
                  <a:cs typeface="Muli"/>
                  <a:sym typeface="Muli"/>
                </a:rPr>
                <a:t>We're two HR professionals from North Macedonia, working in the financial sector — and we happen to be Gen Z ourselves. So today isn't a statistical look at "what Gen Z wants." It's what this looks like from the inside.</a:t>
              </a:r>
            </a:p>
          </p:txBody>
        </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FAE9C016-3EA3-4822-8721-77DC137A13B2}"/>
              </a:ext>
            </a:extLst>
          </p:cNvPr>
          <p:cNvSpPr/>
          <p:nvPr/>
        </p:nvSpPr>
        <p:spPr>
          <a:xfrm>
            <a:off x="0" y="0"/>
            <a:ext cx="18288000" cy="10287000"/>
          </a:xfrm>
          <a:prstGeom prst="rect">
            <a:avLst/>
          </a:prstGeom>
          <a:solidFill>
            <a:srgbClr val="D0C7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grpSp>
        <p:nvGrpSpPr>
          <p:cNvPr id="2" name="Group 2"/>
          <p:cNvGrpSpPr/>
          <p:nvPr/>
        </p:nvGrpSpPr>
        <p:grpSpPr>
          <a:xfrm>
            <a:off x="960120" y="754380"/>
            <a:ext cx="15910560" cy="1165860"/>
            <a:chOff x="0" y="0"/>
            <a:chExt cx="21214080" cy="1554480"/>
          </a:xfrm>
        </p:grpSpPr>
        <p:sp>
          <p:nvSpPr>
            <p:cNvPr id="3" name="Freeform 3"/>
            <p:cNvSpPr/>
            <p:nvPr/>
          </p:nvSpPr>
          <p:spPr>
            <a:xfrm>
              <a:off x="0" y="0"/>
              <a:ext cx="21214080" cy="1554480"/>
            </a:xfrm>
            <a:custGeom>
              <a:avLst/>
              <a:gdLst/>
              <a:ahLst/>
              <a:cxnLst/>
              <a:rect l="l" t="t" r="r" b="b"/>
              <a:pathLst>
                <a:path w="21214080" h="1554480">
                  <a:moveTo>
                    <a:pt x="0" y="0"/>
                  </a:moveTo>
                  <a:lnTo>
                    <a:pt x="21214080" y="0"/>
                  </a:lnTo>
                  <a:lnTo>
                    <a:pt x="21214080" y="1554480"/>
                  </a:lnTo>
                  <a:lnTo>
                    <a:pt x="0" y="1554480"/>
                  </a:lnTo>
                  <a:close/>
                </a:path>
              </a:pathLst>
            </a:custGeom>
            <a:blipFill>
              <a:blip r:embed="rId2">
                <a:alphaModFix amt="0"/>
              </a:blip>
              <a:stretch>
                <a:fillRect t="-215913" b="-215913"/>
              </a:stretch>
            </a:blipFill>
          </p:spPr>
        </p:sp>
        <p:sp>
          <p:nvSpPr>
            <p:cNvPr id="4" name="TextBox 4"/>
            <p:cNvSpPr txBox="1"/>
            <p:nvPr/>
          </p:nvSpPr>
          <p:spPr>
            <a:xfrm>
              <a:off x="0" y="-47625"/>
              <a:ext cx="21214080" cy="1602105"/>
            </a:xfrm>
            <a:prstGeom prst="rect">
              <a:avLst/>
            </a:prstGeom>
          </p:spPr>
          <p:txBody>
            <a:bodyPr lIns="0" tIns="0" rIns="0" bIns="0" rtlCol="0" anchor="ctr"/>
            <a:lstStyle/>
            <a:p>
              <a:pPr algn="l">
                <a:lnSpc>
                  <a:spcPts val="5400"/>
                </a:lnSpc>
              </a:pPr>
              <a:r>
                <a:rPr lang="en-US" sz="4500" b="1">
                  <a:solidFill>
                    <a:srgbClr val="1B1B1B"/>
                  </a:solidFill>
                  <a:latin typeface="Telegraf Bold"/>
                  <a:ea typeface="Telegraf Bold"/>
                  <a:cs typeface="Telegraf Bold"/>
                  <a:sym typeface="Telegraf Bold"/>
                </a:rPr>
                <a:t>Who Is Generation Z?</a:t>
              </a:r>
            </a:p>
          </p:txBody>
        </p:sp>
      </p:grpSp>
      <p:grpSp>
        <p:nvGrpSpPr>
          <p:cNvPr id="5" name="Group 5"/>
          <p:cNvGrpSpPr/>
          <p:nvPr/>
        </p:nvGrpSpPr>
        <p:grpSpPr>
          <a:xfrm>
            <a:off x="960120" y="1714500"/>
            <a:ext cx="12344400" cy="548640"/>
            <a:chOff x="0" y="0"/>
            <a:chExt cx="16459200" cy="731520"/>
          </a:xfrm>
        </p:grpSpPr>
        <p:sp>
          <p:nvSpPr>
            <p:cNvPr id="6" name="Freeform 6"/>
            <p:cNvSpPr/>
            <p:nvPr/>
          </p:nvSpPr>
          <p:spPr>
            <a:xfrm>
              <a:off x="0" y="0"/>
              <a:ext cx="16459200" cy="731520"/>
            </a:xfrm>
            <a:custGeom>
              <a:avLst/>
              <a:gdLst/>
              <a:ahLst/>
              <a:cxnLst/>
              <a:rect l="l" t="t" r="r" b="b"/>
              <a:pathLst>
                <a:path w="16459200" h="731520">
                  <a:moveTo>
                    <a:pt x="0" y="0"/>
                  </a:moveTo>
                  <a:lnTo>
                    <a:pt x="16459200" y="0"/>
                  </a:lnTo>
                  <a:lnTo>
                    <a:pt x="16459200" y="731520"/>
                  </a:lnTo>
                  <a:lnTo>
                    <a:pt x="0" y="731520"/>
                  </a:lnTo>
                  <a:close/>
                </a:path>
              </a:pathLst>
            </a:custGeom>
            <a:blipFill>
              <a:blip r:embed="rId2">
                <a:alphaModFix amt="0"/>
              </a:blip>
              <a:stretch>
                <a:fillRect t="-388413" b="-388413"/>
              </a:stretch>
            </a:blipFill>
          </p:spPr>
        </p:sp>
        <p:sp>
          <p:nvSpPr>
            <p:cNvPr id="7" name="TextBox 7"/>
            <p:cNvSpPr txBox="1"/>
            <p:nvPr/>
          </p:nvSpPr>
          <p:spPr>
            <a:xfrm>
              <a:off x="0" y="0"/>
              <a:ext cx="16459200" cy="731520"/>
            </a:xfrm>
            <a:prstGeom prst="rect">
              <a:avLst/>
            </a:prstGeom>
          </p:spPr>
          <p:txBody>
            <a:bodyPr lIns="0" tIns="0" rIns="0" bIns="0" rtlCol="0" anchor="ctr"/>
            <a:lstStyle/>
            <a:p>
              <a:pPr algn="l">
                <a:lnSpc>
                  <a:spcPts val="2520"/>
                </a:lnSpc>
              </a:pPr>
              <a:r>
                <a:rPr lang="en-US" sz="2100">
                  <a:solidFill>
                    <a:srgbClr val="1B1B1B"/>
                  </a:solidFill>
                  <a:latin typeface="Muli"/>
                  <a:ea typeface="Muli"/>
                  <a:cs typeface="Muli"/>
                  <a:sym typeface="Muli"/>
                </a:rPr>
                <a:t>Before the workplace data — the generation itself</a:t>
              </a:r>
            </a:p>
          </p:txBody>
        </p:sp>
      </p:grpSp>
      <p:grpSp>
        <p:nvGrpSpPr>
          <p:cNvPr id="8" name="Group 8"/>
          <p:cNvGrpSpPr/>
          <p:nvPr/>
        </p:nvGrpSpPr>
        <p:grpSpPr>
          <a:xfrm>
            <a:off x="950595" y="2802255"/>
            <a:ext cx="7768590" cy="2693670"/>
            <a:chOff x="0" y="0"/>
            <a:chExt cx="10358120" cy="3591560"/>
          </a:xfrm>
        </p:grpSpPr>
        <p:sp>
          <p:nvSpPr>
            <p:cNvPr id="9" name="Freeform 9"/>
            <p:cNvSpPr/>
            <p:nvPr/>
          </p:nvSpPr>
          <p:spPr>
            <a:xfrm>
              <a:off x="0" y="0"/>
              <a:ext cx="10358120" cy="3591560"/>
            </a:xfrm>
            <a:custGeom>
              <a:avLst/>
              <a:gdLst/>
              <a:ahLst/>
              <a:cxnLst/>
              <a:rect l="l" t="t" r="r" b="b"/>
              <a:pathLst>
                <a:path w="10358120" h="3591560">
                  <a:moveTo>
                    <a:pt x="0" y="184150"/>
                  </a:moveTo>
                  <a:cubicBezTo>
                    <a:pt x="0" y="82423"/>
                    <a:pt x="82423" y="0"/>
                    <a:pt x="184150" y="0"/>
                  </a:cubicBezTo>
                  <a:lnTo>
                    <a:pt x="10173970" y="0"/>
                  </a:lnTo>
                  <a:cubicBezTo>
                    <a:pt x="10275697" y="0"/>
                    <a:pt x="10358120" y="82423"/>
                    <a:pt x="10358120" y="184150"/>
                  </a:cubicBezTo>
                  <a:lnTo>
                    <a:pt x="10358120" y="3407410"/>
                  </a:lnTo>
                  <a:cubicBezTo>
                    <a:pt x="10358120" y="3509137"/>
                    <a:pt x="10275697" y="3591560"/>
                    <a:pt x="10173970" y="3591560"/>
                  </a:cubicBezTo>
                  <a:lnTo>
                    <a:pt x="184150" y="3591560"/>
                  </a:lnTo>
                  <a:cubicBezTo>
                    <a:pt x="82423" y="3591560"/>
                    <a:pt x="0" y="3509137"/>
                    <a:pt x="0" y="3407410"/>
                  </a:cubicBezTo>
                  <a:close/>
                </a:path>
              </a:pathLst>
            </a:custGeom>
            <a:solidFill>
              <a:srgbClr val="F4F4F4"/>
            </a:solidFill>
            <a:ln w="28575" cap="sq">
              <a:solidFill>
                <a:srgbClr val="7030A0"/>
              </a:solidFill>
              <a:prstDash val="solid"/>
              <a:miter/>
            </a:ln>
          </p:spPr>
        </p:sp>
      </p:grpSp>
      <p:grpSp>
        <p:nvGrpSpPr>
          <p:cNvPr id="10" name="Group 10"/>
          <p:cNvGrpSpPr/>
          <p:nvPr/>
        </p:nvGrpSpPr>
        <p:grpSpPr>
          <a:xfrm>
            <a:off x="1234440" y="3058668"/>
            <a:ext cx="960120" cy="822960"/>
            <a:chOff x="0" y="0"/>
            <a:chExt cx="1280160" cy="1097280"/>
          </a:xfrm>
        </p:grpSpPr>
        <p:sp>
          <p:nvSpPr>
            <p:cNvPr id="11" name="Freeform 11"/>
            <p:cNvSpPr/>
            <p:nvPr/>
          </p:nvSpPr>
          <p:spPr>
            <a:xfrm>
              <a:off x="0" y="0"/>
              <a:ext cx="1280160" cy="1097280"/>
            </a:xfrm>
            <a:custGeom>
              <a:avLst/>
              <a:gdLst/>
              <a:ahLst/>
              <a:cxnLst/>
              <a:rect l="l" t="t" r="r" b="b"/>
              <a:pathLst>
                <a:path w="1280160" h="1097280">
                  <a:moveTo>
                    <a:pt x="0" y="0"/>
                  </a:moveTo>
                  <a:lnTo>
                    <a:pt x="1280160" y="0"/>
                  </a:lnTo>
                  <a:lnTo>
                    <a:pt x="1280160" y="1097280"/>
                  </a:lnTo>
                  <a:lnTo>
                    <a:pt x="0" y="1097280"/>
                  </a:lnTo>
                  <a:close/>
                </a:path>
              </a:pathLst>
            </a:custGeom>
            <a:blipFill>
              <a:blip r:embed="rId2">
                <a:alphaModFix amt="0"/>
              </a:blip>
              <a:stretch>
                <a:fillRect l="-59974" r="-59974"/>
              </a:stretch>
            </a:blipFill>
          </p:spPr>
        </p:sp>
        <p:sp>
          <p:nvSpPr>
            <p:cNvPr id="12" name="TextBox 12"/>
            <p:cNvSpPr txBox="1"/>
            <p:nvPr/>
          </p:nvSpPr>
          <p:spPr>
            <a:xfrm>
              <a:off x="0" y="0"/>
              <a:ext cx="1280160" cy="1097280"/>
            </a:xfrm>
            <a:prstGeom prst="rect">
              <a:avLst/>
            </a:prstGeom>
          </p:spPr>
          <p:txBody>
            <a:bodyPr lIns="0" tIns="0" rIns="0" bIns="0" rtlCol="0" anchor="ctr"/>
            <a:lstStyle/>
            <a:p>
              <a:pPr algn="l">
                <a:lnSpc>
                  <a:spcPts val="4680"/>
                </a:lnSpc>
              </a:pPr>
              <a:r>
                <a:rPr lang="en-US" sz="3900" b="1">
                  <a:solidFill>
                    <a:srgbClr val="1B1B1B"/>
                  </a:solidFill>
                  <a:latin typeface="Muli Bold"/>
                  <a:ea typeface="Muli Bold"/>
                  <a:cs typeface="Muli Bold"/>
                  <a:sym typeface="Muli Bold"/>
                </a:rPr>
                <a:t>📅</a:t>
              </a:r>
            </a:p>
          </p:txBody>
        </p:sp>
      </p:grpSp>
      <p:grpSp>
        <p:nvGrpSpPr>
          <p:cNvPr id="13" name="Group 13"/>
          <p:cNvGrpSpPr/>
          <p:nvPr/>
        </p:nvGrpSpPr>
        <p:grpSpPr>
          <a:xfrm>
            <a:off x="2263140" y="3086100"/>
            <a:ext cx="6172200" cy="685800"/>
            <a:chOff x="0" y="0"/>
            <a:chExt cx="8229600" cy="914400"/>
          </a:xfrm>
        </p:grpSpPr>
        <p:sp>
          <p:nvSpPr>
            <p:cNvPr id="14" name="Freeform 14"/>
            <p:cNvSpPr/>
            <p:nvPr/>
          </p:nvSpPr>
          <p:spPr>
            <a:xfrm>
              <a:off x="0" y="0"/>
              <a:ext cx="8229600" cy="914400"/>
            </a:xfrm>
            <a:custGeom>
              <a:avLst/>
              <a:gdLst/>
              <a:ahLst/>
              <a:cxnLst/>
              <a:rect l="l" t="t" r="r" b="b"/>
              <a:pathLst>
                <a:path w="8229600" h="914400">
                  <a:moveTo>
                    <a:pt x="0" y="0"/>
                  </a:moveTo>
                  <a:lnTo>
                    <a:pt x="8229600" y="0"/>
                  </a:lnTo>
                  <a:lnTo>
                    <a:pt x="8229600" y="914400"/>
                  </a:lnTo>
                  <a:lnTo>
                    <a:pt x="0" y="914400"/>
                  </a:lnTo>
                  <a:close/>
                </a:path>
              </a:pathLst>
            </a:custGeom>
            <a:blipFill>
              <a:blip r:embed="rId2">
                <a:alphaModFix amt="0"/>
              </a:blip>
              <a:stretch>
                <a:fillRect t="-125365" b="-125365"/>
              </a:stretch>
            </a:blipFill>
          </p:spPr>
        </p:sp>
        <p:sp>
          <p:nvSpPr>
            <p:cNvPr id="15" name="TextBox 15"/>
            <p:cNvSpPr txBox="1"/>
            <p:nvPr/>
          </p:nvSpPr>
          <p:spPr>
            <a:xfrm>
              <a:off x="0" y="-9525"/>
              <a:ext cx="8229600" cy="923925"/>
            </a:xfrm>
            <a:prstGeom prst="rect">
              <a:avLst/>
            </a:prstGeom>
          </p:spPr>
          <p:txBody>
            <a:bodyPr lIns="0" tIns="0" rIns="0" bIns="0" rtlCol="0" anchor="ctr"/>
            <a:lstStyle/>
            <a:p>
              <a:pPr algn="l">
                <a:lnSpc>
                  <a:spcPts val="2610"/>
                </a:lnSpc>
              </a:pPr>
              <a:r>
                <a:rPr lang="en-US" sz="2175">
                  <a:solidFill>
                    <a:srgbClr val="1B1B1B"/>
                  </a:solidFill>
                  <a:latin typeface="Muli"/>
                  <a:ea typeface="Muli"/>
                  <a:cs typeface="Muli"/>
                  <a:sym typeface="Muli"/>
                </a:rPr>
                <a:t>Born 1997–2012</a:t>
              </a:r>
            </a:p>
          </p:txBody>
        </p:sp>
      </p:grpSp>
      <p:grpSp>
        <p:nvGrpSpPr>
          <p:cNvPr id="16" name="Group 16"/>
          <p:cNvGrpSpPr/>
          <p:nvPr/>
        </p:nvGrpSpPr>
        <p:grpSpPr>
          <a:xfrm>
            <a:off x="1303020" y="3977640"/>
            <a:ext cx="7063740" cy="1371600"/>
            <a:chOff x="0" y="0"/>
            <a:chExt cx="9418320" cy="1828800"/>
          </a:xfrm>
        </p:grpSpPr>
        <p:sp>
          <p:nvSpPr>
            <p:cNvPr id="17" name="Freeform 17"/>
            <p:cNvSpPr/>
            <p:nvPr/>
          </p:nvSpPr>
          <p:spPr>
            <a:xfrm>
              <a:off x="0" y="0"/>
              <a:ext cx="9418320" cy="1828800"/>
            </a:xfrm>
            <a:custGeom>
              <a:avLst/>
              <a:gdLst/>
              <a:ahLst/>
              <a:cxnLst/>
              <a:rect l="l" t="t" r="r" b="b"/>
              <a:pathLst>
                <a:path w="9418320" h="1828800">
                  <a:moveTo>
                    <a:pt x="0" y="0"/>
                  </a:moveTo>
                  <a:lnTo>
                    <a:pt x="9418320" y="0"/>
                  </a:lnTo>
                  <a:lnTo>
                    <a:pt x="9418320" y="1828800"/>
                  </a:lnTo>
                  <a:lnTo>
                    <a:pt x="0" y="1828800"/>
                  </a:lnTo>
                  <a:close/>
                </a:path>
              </a:pathLst>
            </a:custGeom>
            <a:blipFill>
              <a:blip r:embed="rId2">
                <a:alphaModFix amt="0"/>
              </a:blip>
              <a:stretch>
                <a:fillRect t="-50347" b="-50347"/>
              </a:stretch>
            </a:blipFill>
          </p:spPr>
        </p:sp>
        <p:sp>
          <p:nvSpPr>
            <p:cNvPr id="18" name="TextBox 18"/>
            <p:cNvSpPr txBox="1"/>
            <p:nvPr/>
          </p:nvSpPr>
          <p:spPr>
            <a:xfrm>
              <a:off x="0" y="9525"/>
              <a:ext cx="9418320" cy="1819275"/>
            </a:xfrm>
            <a:prstGeom prst="rect">
              <a:avLst/>
            </a:prstGeom>
          </p:spPr>
          <p:txBody>
            <a:bodyPr lIns="0" tIns="0" rIns="0" bIns="0" rtlCol="0" anchor="ctr"/>
            <a:lstStyle/>
            <a:p>
              <a:pPr algn="l">
                <a:lnSpc>
                  <a:spcPts val="1980"/>
                </a:lnSpc>
              </a:pPr>
              <a:r>
                <a:rPr lang="en-US" sz="1650">
                  <a:solidFill>
                    <a:srgbClr val="1B1B1B"/>
                  </a:solidFill>
                  <a:latin typeface="Muli"/>
                  <a:ea typeface="Muli"/>
                  <a:cs typeface="Muli"/>
                  <a:sym typeface="Muli"/>
                </a:rPr>
                <a:t>Pragmatic, socially conscious, financially cautious. We prioritize digital privacy, diverse communities, and economic security over traditional milestones like marriage, homeownership, or starting a family.</a:t>
              </a:r>
            </a:p>
          </p:txBody>
        </p:sp>
      </p:grpSp>
      <p:grpSp>
        <p:nvGrpSpPr>
          <p:cNvPr id="19" name="Group 19"/>
          <p:cNvGrpSpPr/>
          <p:nvPr/>
        </p:nvGrpSpPr>
        <p:grpSpPr>
          <a:xfrm>
            <a:off x="9111615" y="2802255"/>
            <a:ext cx="7768590" cy="2693670"/>
            <a:chOff x="0" y="0"/>
            <a:chExt cx="10358120" cy="3591560"/>
          </a:xfrm>
        </p:grpSpPr>
        <p:sp>
          <p:nvSpPr>
            <p:cNvPr id="20" name="Freeform 20"/>
            <p:cNvSpPr/>
            <p:nvPr/>
          </p:nvSpPr>
          <p:spPr>
            <a:xfrm>
              <a:off x="0" y="0"/>
              <a:ext cx="10358120" cy="3591560"/>
            </a:xfrm>
            <a:custGeom>
              <a:avLst/>
              <a:gdLst/>
              <a:ahLst/>
              <a:cxnLst/>
              <a:rect l="l" t="t" r="r" b="b"/>
              <a:pathLst>
                <a:path w="10358120" h="3591560">
                  <a:moveTo>
                    <a:pt x="0" y="184150"/>
                  </a:moveTo>
                  <a:cubicBezTo>
                    <a:pt x="0" y="82423"/>
                    <a:pt x="82423" y="0"/>
                    <a:pt x="184150" y="0"/>
                  </a:cubicBezTo>
                  <a:lnTo>
                    <a:pt x="10173970" y="0"/>
                  </a:lnTo>
                  <a:cubicBezTo>
                    <a:pt x="10275697" y="0"/>
                    <a:pt x="10358120" y="82423"/>
                    <a:pt x="10358120" y="184150"/>
                  </a:cubicBezTo>
                  <a:lnTo>
                    <a:pt x="10358120" y="3407410"/>
                  </a:lnTo>
                  <a:cubicBezTo>
                    <a:pt x="10358120" y="3509137"/>
                    <a:pt x="10275697" y="3591560"/>
                    <a:pt x="10173970" y="3591560"/>
                  </a:cubicBezTo>
                  <a:lnTo>
                    <a:pt x="184150" y="3591560"/>
                  </a:lnTo>
                  <a:cubicBezTo>
                    <a:pt x="82423" y="3591560"/>
                    <a:pt x="0" y="3509137"/>
                    <a:pt x="0" y="3407410"/>
                  </a:cubicBezTo>
                  <a:close/>
                </a:path>
              </a:pathLst>
            </a:custGeom>
            <a:solidFill>
              <a:srgbClr val="F4F4F4"/>
            </a:solidFill>
            <a:ln w="28575" cap="sq">
              <a:solidFill>
                <a:srgbClr val="D2F15D"/>
              </a:solidFill>
              <a:prstDash val="solid"/>
              <a:miter/>
            </a:ln>
          </p:spPr>
        </p:sp>
      </p:grpSp>
      <p:grpSp>
        <p:nvGrpSpPr>
          <p:cNvPr id="21" name="Group 21"/>
          <p:cNvGrpSpPr/>
          <p:nvPr/>
        </p:nvGrpSpPr>
        <p:grpSpPr>
          <a:xfrm>
            <a:off x="9395460" y="3058668"/>
            <a:ext cx="960120" cy="822960"/>
            <a:chOff x="0" y="0"/>
            <a:chExt cx="1280160" cy="1097280"/>
          </a:xfrm>
        </p:grpSpPr>
        <p:sp>
          <p:nvSpPr>
            <p:cNvPr id="22" name="Freeform 22"/>
            <p:cNvSpPr/>
            <p:nvPr/>
          </p:nvSpPr>
          <p:spPr>
            <a:xfrm>
              <a:off x="0" y="0"/>
              <a:ext cx="1280160" cy="1097280"/>
            </a:xfrm>
            <a:custGeom>
              <a:avLst/>
              <a:gdLst/>
              <a:ahLst/>
              <a:cxnLst/>
              <a:rect l="l" t="t" r="r" b="b"/>
              <a:pathLst>
                <a:path w="1280160" h="1097280">
                  <a:moveTo>
                    <a:pt x="0" y="0"/>
                  </a:moveTo>
                  <a:lnTo>
                    <a:pt x="1280160" y="0"/>
                  </a:lnTo>
                  <a:lnTo>
                    <a:pt x="1280160" y="1097280"/>
                  </a:lnTo>
                  <a:lnTo>
                    <a:pt x="0" y="1097280"/>
                  </a:lnTo>
                  <a:close/>
                </a:path>
              </a:pathLst>
            </a:custGeom>
            <a:blipFill>
              <a:blip r:embed="rId2">
                <a:alphaModFix amt="0"/>
              </a:blip>
              <a:stretch>
                <a:fillRect l="-59974" r="-59974"/>
              </a:stretch>
            </a:blipFill>
          </p:spPr>
        </p:sp>
        <p:sp>
          <p:nvSpPr>
            <p:cNvPr id="23" name="TextBox 23"/>
            <p:cNvSpPr txBox="1"/>
            <p:nvPr/>
          </p:nvSpPr>
          <p:spPr>
            <a:xfrm>
              <a:off x="0" y="0"/>
              <a:ext cx="1280160" cy="1097280"/>
            </a:xfrm>
            <a:prstGeom prst="rect">
              <a:avLst/>
            </a:prstGeom>
          </p:spPr>
          <p:txBody>
            <a:bodyPr lIns="0" tIns="0" rIns="0" bIns="0" rtlCol="0" anchor="ctr"/>
            <a:lstStyle/>
            <a:p>
              <a:pPr algn="l">
                <a:lnSpc>
                  <a:spcPts val="4680"/>
                </a:lnSpc>
              </a:pPr>
              <a:r>
                <a:rPr lang="en-US" sz="3900" b="1">
                  <a:solidFill>
                    <a:srgbClr val="1B1B1B"/>
                  </a:solidFill>
                  <a:latin typeface="Muli Bold"/>
                  <a:ea typeface="Muli Bold"/>
                  <a:cs typeface="Muli Bold"/>
                  <a:sym typeface="Muli Bold"/>
                </a:rPr>
                <a:t>📱</a:t>
              </a:r>
            </a:p>
          </p:txBody>
        </p:sp>
      </p:grpSp>
      <p:grpSp>
        <p:nvGrpSpPr>
          <p:cNvPr id="24" name="Group 24"/>
          <p:cNvGrpSpPr/>
          <p:nvPr/>
        </p:nvGrpSpPr>
        <p:grpSpPr>
          <a:xfrm>
            <a:off x="10424160" y="3086100"/>
            <a:ext cx="6172200" cy="685800"/>
            <a:chOff x="0" y="0"/>
            <a:chExt cx="8229600" cy="914400"/>
          </a:xfrm>
        </p:grpSpPr>
        <p:sp>
          <p:nvSpPr>
            <p:cNvPr id="25" name="Freeform 25"/>
            <p:cNvSpPr/>
            <p:nvPr/>
          </p:nvSpPr>
          <p:spPr>
            <a:xfrm>
              <a:off x="0" y="0"/>
              <a:ext cx="8229600" cy="914400"/>
            </a:xfrm>
            <a:custGeom>
              <a:avLst/>
              <a:gdLst/>
              <a:ahLst/>
              <a:cxnLst/>
              <a:rect l="l" t="t" r="r" b="b"/>
              <a:pathLst>
                <a:path w="8229600" h="914400">
                  <a:moveTo>
                    <a:pt x="0" y="0"/>
                  </a:moveTo>
                  <a:lnTo>
                    <a:pt x="8229600" y="0"/>
                  </a:lnTo>
                  <a:lnTo>
                    <a:pt x="8229600" y="914400"/>
                  </a:lnTo>
                  <a:lnTo>
                    <a:pt x="0" y="914400"/>
                  </a:lnTo>
                  <a:close/>
                </a:path>
              </a:pathLst>
            </a:custGeom>
            <a:blipFill>
              <a:blip r:embed="rId2">
                <a:alphaModFix amt="0"/>
              </a:blip>
              <a:stretch>
                <a:fillRect t="-125365" b="-125365"/>
              </a:stretch>
            </a:blipFill>
          </p:spPr>
        </p:sp>
        <p:sp>
          <p:nvSpPr>
            <p:cNvPr id="26" name="TextBox 26"/>
            <p:cNvSpPr txBox="1"/>
            <p:nvPr/>
          </p:nvSpPr>
          <p:spPr>
            <a:xfrm>
              <a:off x="0" y="-9525"/>
              <a:ext cx="8229600" cy="923925"/>
            </a:xfrm>
            <a:prstGeom prst="rect">
              <a:avLst/>
            </a:prstGeom>
          </p:spPr>
          <p:txBody>
            <a:bodyPr lIns="0" tIns="0" rIns="0" bIns="0" rtlCol="0" anchor="ctr"/>
            <a:lstStyle/>
            <a:p>
              <a:pPr algn="l">
                <a:lnSpc>
                  <a:spcPts val="2610"/>
                </a:lnSpc>
              </a:pPr>
              <a:r>
                <a:rPr lang="en-US" sz="2175">
                  <a:solidFill>
                    <a:srgbClr val="1B1B1B"/>
                  </a:solidFill>
                  <a:latin typeface="Muli"/>
                  <a:ea typeface="Muli"/>
                  <a:cs typeface="Muli"/>
                  <a:sym typeface="Muli"/>
                </a:rPr>
                <a:t>The First Fully Digital Generation</a:t>
              </a:r>
            </a:p>
          </p:txBody>
        </p:sp>
      </p:grpSp>
      <p:grpSp>
        <p:nvGrpSpPr>
          <p:cNvPr id="27" name="Group 27"/>
          <p:cNvGrpSpPr/>
          <p:nvPr/>
        </p:nvGrpSpPr>
        <p:grpSpPr>
          <a:xfrm>
            <a:off x="9464040" y="3977640"/>
            <a:ext cx="7063740" cy="1371600"/>
            <a:chOff x="0" y="0"/>
            <a:chExt cx="9418320" cy="1828800"/>
          </a:xfrm>
        </p:grpSpPr>
        <p:sp>
          <p:nvSpPr>
            <p:cNvPr id="28" name="Freeform 28"/>
            <p:cNvSpPr/>
            <p:nvPr/>
          </p:nvSpPr>
          <p:spPr>
            <a:xfrm>
              <a:off x="0" y="0"/>
              <a:ext cx="9418320" cy="1828800"/>
            </a:xfrm>
            <a:custGeom>
              <a:avLst/>
              <a:gdLst/>
              <a:ahLst/>
              <a:cxnLst/>
              <a:rect l="l" t="t" r="r" b="b"/>
              <a:pathLst>
                <a:path w="9418320" h="1828800">
                  <a:moveTo>
                    <a:pt x="0" y="0"/>
                  </a:moveTo>
                  <a:lnTo>
                    <a:pt x="9418320" y="0"/>
                  </a:lnTo>
                  <a:lnTo>
                    <a:pt x="9418320" y="1828800"/>
                  </a:lnTo>
                  <a:lnTo>
                    <a:pt x="0" y="1828800"/>
                  </a:lnTo>
                  <a:close/>
                </a:path>
              </a:pathLst>
            </a:custGeom>
            <a:blipFill>
              <a:blip r:embed="rId2">
                <a:alphaModFix amt="0"/>
              </a:blip>
              <a:stretch>
                <a:fillRect t="-50347" b="-50347"/>
              </a:stretch>
            </a:blipFill>
          </p:spPr>
        </p:sp>
        <p:sp>
          <p:nvSpPr>
            <p:cNvPr id="29" name="TextBox 29"/>
            <p:cNvSpPr txBox="1"/>
            <p:nvPr/>
          </p:nvSpPr>
          <p:spPr>
            <a:xfrm>
              <a:off x="0" y="9525"/>
              <a:ext cx="9418320" cy="1819275"/>
            </a:xfrm>
            <a:prstGeom prst="rect">
              <a:avLst/>
            </a:prstGeom>
          </p:spPr>
          <p:txBody>
            <a:bodyPr lIns="0" tIns="0" rIns="0" bIns="0" rtlCol="0" anchor="ctr"/>
            <a:lstStyle/>
            <a:p>
              <a:pPr algn="l">
                <a:lnSpc>
                  <a:spcPts val="1980"/>
                </a:lnSpc>
              </a:pPr>
              <a:r>
                <a:rPr lang="en-US" sz="1650">
                  <a:solidFill>
                    <a:srgbClr val="1B1B1B"/>
                  </a:solidFill>
                  <a:latin typeface="Muli"/>
                  <a:ea typeface="Muli"/>
                  <a:cs typeface="Muli"/>
                  <a:sym typeface="Muli"/>
                </a:rPr>
                <a:t>We've never known a world without smartphones or social media. Instagram, TikTok, Snapchat, YouTube — for information, connection, expression, and learning.</a:t>
              </a:r>
            </a:p>
          </p:txBody>
        </p:sp>
      </p:grpSp>
      <p:grpSp>
        <p:nvGrpSpPr>
          <p:cNvPr id="30" name="Group 30"/>
          <p:cNvGrpSpPr/>
          <p:nvPr/>
        </p:nvGrpSpPr>
        <p:grpSpPr>
          <a:xfrm>
            <a:off x="950595" y="5819775"/>
            <a:ext cx="7768590" cy="2693670"/>
            <a:chOff x="0" y="0"/>
            <a:chExt cx="10358120" cy="3591560"/>
          </a:xfrm>
        </p:grpSpPr>
        <p:sp>
          <p:nvSpPr>
            <p:cNvPr id="31" name="Freeform 31"/>
            <p:cNvSpPr/>
            <p:nvPr/>
          </p:nvSpPr>
          <p:spPr>
            <a:xfrm>
              <a:off x="0" y="0"/>
              <a:ext cx="10358120" cy="3591560"/>
            </a:xfrm>
            <a:custGeom>
              <a:avLst/>
              <a:gdLst/>
              <a:ahLst/>
              <a:cxnLst/>
              <a:rect l="l" t="t" r="r" b="b"/>
              <a:pathLst>
                <a:path w="10358120" h="3591560">
                  <a:moveTo>
                    <a:pt x="0" y="184150"/>
                  </a:moveTo>
                  <a:cubicBezTo>
                    <a:pt x="0" y="82423"/>
                    <a:pt x="82423" y="0"/>
                    <a:pt x="184150" y="0"/>
                  </a:cubicBezTo>
                  <a:lnTo>
                    <a:pt x="10173970" y="0"/>
                  </a:lnTo>
                  <a:cubicBezTo>
                    <a:pt x="10275697" y="0"/>
                    <a:pt x="10358120" y="82423"/>
                    <a:pt x="10358120" y="184150"/>
                  </a:cubicBezTo>
                  <a:lnTo>
                    <a:pt x="10358120" y="3407410"/>
                  </a:lnTo>
                  <a:cubicBezTo>
                    <a:pt x="10358120" y="3509137"/>
                    <a:pt x="10275697" y="3591560"/>
                    <a:pt x="10173970" y="3591560"/>
                  </a:cubicBezTo>
                  <a:lnTo>
                    <a:pt x="184150" y="3591560"/>
                  </a:lnTo>
                  <a:cubicBezTo>
                    <a:pt x="82423" y="3591560"/>
                    <a:pt x="0" y="3509137"/>
                    <a:pt x="0" y="3407410"/>
                  </a:cubicBezTo>
                  <a:close/>
                </a:path>
              </a:pathLst>
            </a:custGeom>
            <a:solidFill>
              <a:srgbClr val="F4F4F4"/>
            </a:solidFill>
            <a:ln w="28575" cap="sq">
              <a:solidFill>
                <a:srgbClr val="D2F15D"/>
              </a:solidFill>
              <a:prstDash val="solid"/>
              <a:miter/>
            </a:ln>
          </p:spPr>
        </p:sp>
      </p:grpSp>
      <p:grpSp>
        <p:nvGrpSpPr>
          <p:cNvPr id="32" name="Group 32"/>
          <p:cNvGrpSpPr/>
          <p:nvPr/>
        </p:nvGrpSpPr>
        <p:grpSpPr>
          <a:xfrm>
            <a:off x="1234440" y="6076188"/>
            <a:ext cx="960120" cy="822960"/>
            <a:chOff x="0" y="0"/>
            <a:chExt cx="1280160" cy="1097280"/>
          </a:xfrm>
        </p:grpSpPr>
        <p:sp>
          <p:nvSpPr>
            <p:cNvPr id="33" name="Freeform 33"/>
            <p:cNvSpPr/>
            <p:nvPr/>
          </p:nvSpPr>
          <p:spPr>
            <a:xfrm>
              <a:off x="0" y="0"/>
              <a:ext cx="1280160" cy="1097280"/>
            </a:xfrm>
            <a:custGeom>
              <a:avLst/>
              <a:gdLst/>
              <a:ahLst/>
              <a:cxnLst/>
              <a:rect l="l" t="t" r="r" b="b"/>
              <a:pathLst>
                <a:path w="1280160" h="1097280">
                  <a:moveTo>
                    <a:pt x="0" y="0"/>
                  </a:moveTo>
                  <a:lnTo>
                    <a:pt x="1280160" y="0"/>
                  </a:lnTo>
                  <a:lnTo>
                    <a:pt x="1280160" y="1097280"/>
                  </a:lnTo>
                  <a:lnTo>
                    <a:pt x="0" y="1097280"/>
                  </a:lnTo>
                  <a:close/>
                </a:path>
              </a:pathLst>
            </a:custGeom>
            <a:blipFill>
              <a:blip r:embed="rId2">
                <a:alphaModFix amt="0"/>
              </a:blip>
              <a:stretch>
                <a:fillRect l="-59974" r="-59974"/>
              </a:stretch>
            </a:blipFill>
          </p:spPr>
        </p:sp>
        <p:sp>
          <p:nvSpPr>
            <p:cNvPr id="34" name="TextBox 34"/>
            <p:cNvSpPr txBox="1"/>
            <p:nvPr/>
          </p:nvSpPr>
          <p:spPr>
            <a:xfrm>
              <a:off x="0" y="0"/>
              <a:ext cx="1280160" cy="1097280"/>
            </a:xfrm>
            <a:prstGeom prst="rect">
              <a:avLst/>
            </a:prstGeom>
          </p:spPr>
          <p:txBody>
            <a:bodyPr lIns="0" tIns="0" rIns="0" bIns="0" rtlCol="0" anchor="ctr"/>
            <a:lstStyle/>
            <a:p>
              <a:pPr algn="l">
                <a:lnSpc>
                  <a:spcPts val="4680"/>
                </a:lnSpc>
              </a:pPr>
              <a:r>
                <a:rPr lang="en-US" sz="3900" b="1">
                  <a:solidFill>
                    <a:srgbClr val="1B1B1B"/>
                  </a:solidFill>
                  <a:latin typeface="Muli Bold"/>
                  <a:ea typeface="Muli Bold"/>
                  <a:cs typeface="Muli Bold"/>
                  <a:sym typeface="Muli Bold"/>
                </a:rPr>
                <a:t>⚡</a:t>
              </a:r>
            </a:p>
          </p:txBody>
        </p:sp>
      </p:grpSp>
      <p:grpSp>
        <p:nvGrpSpPr>
          <p:cNvPr id="35" name="Group 35"/>
          <p:cNvGrpSpPr/>
          <p:nvPr/>
        </p:nvGrpSpPr>
        <p:grpSpPr>
          <a:xfrm>
            <a:off x="2263140" y="6103620"/>
            <a:ext cx="6172200" cy="685800"/>
            <a:chOff x="0" y="0"/>
            <a:chExt cx="8229600" cy="914400"/>
          </a:xfrm>
        </p:grpSpPr>
        <p:sp>
          <p:nvSpPr>
            <p:cNvPr id="36" name="Freeform 36"/>
            <p:cNvSpPr/>
            <p:nvPr/>
          </p:nvSpPr>
          <p:spPr>
            <a:xfrm>
              <a:off x="0" y="0"/>
              <a:ext cx="8229600" cy="914400"/>
            </a:xfrm>
            <a:custGeom>
              <a:avLst/>
              <a:gdLst/>
              <a:ahLst/>
              <a:cxnLst/>
              <a:rect l="l" t="t" r="r" b="b"/>
              <a:pathLst>
                <a:path w="8229600" h="914400">
                  <a:moveTo>
                    <a:pt x="0" y="0"/>
                  </a:moveTo>
                  <a:lnTo>
                    <a:pt x="8229600" y="0"/>
                  </a:lnTo>
                  <a:lnTo>
                    <a:pt x="8229600" y="914400"/>
                  </a:lnTo>
                  <a:lnTo>
                    <a:pt x="0" y="914400"/>
                  </a:lnTo>
                  <a:close/>
                </a:path>
              </a:pathLst>
            </a:custGeom>
            <a:blipFill>
              <a:blip r:embed="rId2">
                <a:alphaModFix amt="0"/>
              </a:blip>
              <a:stretch>
                <a:fillRect t="-125365" b="-125365"/>
              </a:stretch>
            </a:blipFill>
          </p:spPr>
        </p:sp>
        <p:sp>
          <p:nvSpPr>
            <p:cNvPr id="37" name="TextBox 37"/>
            <p:cNvSpPr txBox="1"/>
            <p:nvPr/>
          </p:nvSpPr>
          <p:spPr>
            <a:xfrm>
              <a:off x="0" y="-9525"/>
              <a:ext cx="8229600" cy="923925"/>
            </a:xfrm>
            <a:prstGeom prst="rect">
              <a:avLst/>
            </a:prstGeom>
          </p:spPr>
          <p:txBody>
            <a:bodyPr lIns="0" tIns="0" rIns="0" bIns="0" rtlCol="0" anchor="ctr"/>
            <a:lstStyle/>
            <a:p>
              <a:pPr algn="l">
                <a:lnSpc>
                  <a:spcPts val="2610"/>
                </a:lnSpc>
              </a:pPr>
              <a:r>
                <a:rPr lang="en-US" sz="2175">
                  <a:solidFill>
                    <a:srgbClr val="1B1B1B"/>
                  </a:solidFill>
                  <a:latin typeface="Muli"/>
                  <a:ea typeface="Muli"/>
                  <a:cs typeface="Muli"/>
                  <a:sym typeface="Muli"/>
                </a:rPr>
                <a:t>We Want Fast Feedback</a:t>
              </a:r>
            </a:p>
          </p:txBody>
        </p:sp>
      </p:grpSp>
      <p:grpSp>
        <p:nvGrpSpPr>
          <p:cNvPr id="38" name="Group 38"/>
          <p:cNvGrpSpPr/>
          <p:nvPr/>
        </p:nvGrpSpPr>
        <p:grpSpPr>
          <a:xfrm>
            <a:off x="1303020" y="6995160"/>
            <a:ext cx="7063740" cy="1371600"/>
            <a:chOff x="0" y="0"/>
            <a:chExt cx="9418320" cy="1828800"/>
          </a:xfrm>
        </p:grpSpPr>
        <p:sp>
          <p:nvSpPr>
            <p:cNvPr id="39" name="Freeform 39"/>
            <p:cNvSpPr/>
            <p:nvPr/>
          </p:nvSpPr>
          <p:spPr>
            <a:xfrm>
              <a:off x="0" y="0"/>
              <a:ext cx="9418320" cy="1828800"/>
            </a:xfrm>
            <a:custGeom>
              <a:avLst/>
              <a:gdLst/>
              <a:ahLst/>
              <a:cxnLst/>
              <a:rect l="l" t="t" r="r" b="b"/>
              <a:pathLst>
                <a:path w="9418320" h="1828800">
                  <a:moveTo>
                    <a:pt x="0" y="0"/>
                  </a:moveTo>
                  <a:lnTo>
                    <a:pt x="9418320" y="0"/>
                  </a:lnTo>
                  <a:lnTo>
                    <a:pt x="9418320" y="1828800"/>
                  </a:lnTo>
                  <a:lnTo>
                    <a:pt x="0" y="1828800"/>
                  </a:lnTo>
                  <a:close/>
                </a:path>
              </a:pathLst>
            </a:custGeom>
            <a:blipFill>
              <a:blip r:embed="rId2">
                <a:alphaModFix amt="0"/>
              </a:blip>
              <a:stretch>
                <a:fillRect t="-50347" b="-50347"/>
              </a:stretch>
            </a:blipFill>
          </p:spPr>
        </p:sp>
        <p:sp>
          <p:nvSpPr>
            <p:cNvPr id="40" name="TextBox 40"/>
            <p:cNvSpPr txBox="1"/>
            <p:nvPr/>
          </p:nvSpPr>
          <p:spPr>
            <a:xfrm>
              <a:off x="0" y="9525"/>
              <a:ext cx="9418320" cy="1819275"/>
            </a:xfrm>
            <a:prstGeom prst="rect">
              <a:avLst/>
            </a:prstGeom>
          </p:spPr>
          <p:txBody>
            <a:bodyPr lIns="0" tIns="0" rIns="0" bIns="0" rtlCol="0" anchor="ctr"/>
            <a:lstStyle/>
            <a:p>
              <a:pPr algn="l">
                <a:lnSpc>
                  <a:spcPts val="1980"/>
                </a:lnSpc>
              </a:pPr>
              <a:r>
                <a:rPr lang="en-US" sz="1650">
                  <a:solidFill>
                    <a:srgbClr val="1B1B1B"/>
                  </a:solidFill>
                  <a:latin typeface="Muli"/>
                  <a:ea typeface="Muli"/>
                  <a:cs typeface="Muli"/>
                  <a:sym typeface="Muli"/>
                </a:rPr>
                <a:t>Information in seconds. We pick up new apps and tools quickly, without long instructions. A lot of our communication runs through messages, video calls, emojis, memes, and short videos.</a:t>
              </a:r>
            </a:p>
          </p:txBody>
        </p:sp>
      </p:grpSp>
      <p:grpSp>
        <p:nvGrpSpPr>
          <p:cNvPr id="41" name="Group 41"/>
          <p:cNvGrpSpPr/>
          <p:nvPr/>
        </p:nvGrpSpPr>
        <p:grpSpPr>
          <a:xfrm>
            <a:off x="9111615" y="5819775"/>
            <a:ext cx="7768590" cy="2693670"/>
            <a:chOff x="0" y="0"/>
            <a:chExt cx="10358120" cy="3591560"/>
          </a:xfrm>
        </p:grpSpPr>
        <p:sp>
          <p:nvSpPr>
            <p:cNvPr id="42" name="Freeform 42"/>
            <p:cNvSpPr/>
            <p:nvPr/>
          </p:nvSpPr>
          <p:spPr>
            <a:xfrm>
              <a:off x="0" y="0"/>
              <a:ext cx="10358120" cy="3591560"/>
            </a:xfrm>
            <a:custGeom>
              <a:avLst/>
              <a:gdLst/>
              <a:ahLst/>
              <a:cxnLst/>
              <a:rect l="l" t="t" r="r" b="b"/>
              <a:pathLst>
                <a:path w="10358120" h="3591560">
                  <a:moveTo>
                    <a:pt x="0" y="184150"/>
                  </a:moveTo>
                  <a:cubicBezTo>
                    <a:pt x="0" y="82423"/>
                    <a:pt x="82423" y="0"/>
                    <a:pt x="184150" y="0"/>
                  </a:cubicBezTo>
                  <a:lnTo>
                    <a:pt x="10173970" y="0"/>
                  </a:lnTo>
                  <a:cubicBezTo>
                    <a:pt x="10275697" y="0"/>
                    <a:pt x="10358120" y="82423"/>
                    <a:pt x="10358120" y="184150"/>
                  </a:cubicBezTo>
                  <a:lnTo>
                    <a:pt x="10358120" y="3407410"/>
                  </a:lnTo>
                  <a:cubicBezTo>
                    <a:pt x="10358120" y="3509137"/>
                    <a:pt x="10275697" y="3591560"/>
                    <a:pt x="10173970" y="3591560"/>
                  </a:cubicBezTo>
                  <a:lnTo>
                    <a:pt x="184150" y="3591560"/>
                  </a:lnTo>
                  <a:cubicBezTo>
                    <a:pt x="82423" y="3591560"/>
                    <a:pt x="0" y="3509137"/>
                    <a:pt x="0" y="3407410"/>
                  </a:cubicBezTo>
                  <a:close/>
                </a:path>
              </a:pathLst>
            </a:custGeom>
            <a:solidFill>
              <a:srgbClr val="F4F4F4"/>
            </a:solidFill>
            <a:ln w="28575" cap="sq">
              <a:solidFill>
                <a:srgbClr val="7030A0"/>
              </a:solidFill>
              <a:prstDash val="solid"/>
              <a:miter/>
            </a:ln>
          </p:spPr>
        </p:sp>
      </p:grpSp>
      <p:grpSp>
        <p:nvGrpSpPr>
          <p:cNvPr id="43" name="Group 43"/>
          <p:cNvGrpSpPr/>
          <p:nvPr/>
        </p:nvGrpSpPr>
        <p:grpSpPr>
          <a:xfrm>
            <a:off x="9395460" y="6076188"/>
            <a:ext cx="960120" cy="822960"/>
            <a:chOff x="0" y="0"/>
            <a:chExt cx="1280160" cy="1097280"/>
          </a:xfrm>
        </p:grpSpPr>
        <p:sp>
          <p:nvSpPr>
            <p:cNvPr id="44" name="Freeform 44"/>
            <p:cNvSpPr/>
            <p:nvPr/>
          </p:nvSpPr>
          <p:spPr>
            <a:xfrm>
              <a:off x="0" y="0"/>
              <a:ext cx="1280160" cy="1097280"/>
            </a:xfrm>
            <a:custGeom>
              <a:avLst/>
              <a:gdLst/>
              <a:ahLst/>
              <a:cxnLst/>
              <a:rect l="l" t="t" r="r" b="b"/>
              <a:pathLst>
                <a:path w="1280160" h="1097280">
                  <a:moveTo>
                    <a:pt x="0" y="0"/>
                  </a:moveTo>
                  <a:lnTo>
                    <a:pt x="1280160" y="0"/>
                  </a:lnTo>
                  <a:lnTo>
                    <a:pt x="1280160" y="1097280"/>
                  </a:lnTo>
                  <a:lnTo>
                    <a:pt x="0" y="1097280"/>
                  </a:lnTo>
                  <a:close/>
                </a:path>
              </a:pathLst>
            </a:custGeom>
            <a:blipFill>
              <a:blip r:embed="rId2">
                <a:alphaModFix amt="0"/>
              </a:blip>
              <a:stretch>
                <a:fillRect l="-59974" r="-59974"/>
              </a:stretch>
            </a:blipFill>
          </p:spPr>
        </p:sp>
        <p:sp>
          <p:nvSpPr>
            <p:cNvPr id="45" name="TextBox 45"/>
            <p:cNvSpPr txBox="1"/>
            <p:nvPr/>
          </p:nvSpPr>
          <p:spPr>
            <a:xfrm>
              <a:off x="0" y="0"/>
              <a:ext cx="1280160" cy="1097280"/>
            </a:xfrm>
            <a:prstGeom prst="rect">
              <a:avLst/>
            </a:prstGeom>
          </p:spPr>
          <p:txBody>
            <a:bodyPr lIns="0" tIns="0" rIns="0" bIns="0" rtlCol="0" anchor="ctr"/>
            <a:lstStyle/>
            <a:p>
              <a:pPr algn="l">
                <a:lnSpc>
                  <a:spcPts val="4680"/>
                </a:lnSpc>
              </a:pPr>
              <a:r>
                <a:rPr lang="en-US" sz="3900" b="1">
                  <a:solidFill>
                    <a:srgbClr val="1B1B1B"/>
                  </a:solidFill>
                  <a:latin typeface="Muli Bold"/>
                  <a:ea typeface="Muli Bold"/>
                  <a:cs typeface="Muli Bold"/>
                  <a:sym typeface="Muli Bold"/>
                </a:rPr>
                <a:t>🏛️</a:t>
              </a:r>
            </a:p>
          </p:txBody>
        </p:sp>
      </p:grpSp>
      <p:grpSp>
        <p:nvGrpSpPr>
          <p:cNvPr id="46" name="Group 46"/>
          <p:cNvGrpSpPr/>
          <p:nvPr/>
        </p:nvGrpSpPr>
        <p:grpSpPr>
          <a:xfrm>
            <a:off x="10424160" y="6103620"/>
            <a:ext cx="6172200" cy="685800"/>
            <a:chOff x="0" y="0"/>
            <a:chExt cx="8229600" cy="914400"/>
          </a:xfrm>
        </p:grpSpPr>
        <p:sp>
          <p:nvSpPr>
            <p:cNvPr id="47" name="Freeform 47"/>
            <p:cNvSpPr/>
            <p:nvPr/>
          </p:nvSpPr>
          <p:spPr>
            <a:xfrm>
              <a:off x="0" y="0"/>
              <a:ext cx="8229600" cy="914400"/>
            </a:xfrm>
            <a:custGeom>
              <a:avLst/>
              <a:gdLst/>
              <a:ahLst/>
              <a:cxnLst/>
              <a:rect l="l" t="t" r="r" b="b"/>
              <a:pathLst>
                <a:path w="8229600" h="914400">
                  <a:moveTo>
                    <a:pt x="0" y="0"/>
                  </a:moveTo>
                  <a:lnTo>
                    <a:pt x="8229600" y="0"/>
                  </a:lnTo>
                  <a:lnTo>
                    <a:pt x="8229600" y="914400"/>
                  </a:lnTo>
                  <a:lnTo>
                    <a:pt x="0" y="914400"/>
                  </a:lnTo>
                  <a:close/>
                </a:path>
              </a:pathLst>
            </a:custGeom>
            <a:blipFill>
              <a:blip r:embed="rId2">
                <a:alphaModFix amt="0"/>
              </a:blip>
              <a:stretch>
                <a:fillRect t="-125365" b="-125365"/>
              </a:stretch>
            </a:blipFill>
          </p:spPr>
        </p:sp>
        <p:sp>
          <p:nvSpPr>
            <p:cNvPr id="48" name="TextBox 48"/>
            <p:cNvSpPr txBox="1"/>
            <p:nvPr/>
          </p:nvSpPr>
          <p:spPr>
            <a:xfrm>
              <a:off x="0" y="-9525"/>
              <a:ext cx="8229600" cy="923925"/>
            </a:xfrm>
            <a:prstGeom prst="rect">
              <a:avLst/>
            </a:prstGeom>
          </p:spPr>
          <p:txBody>
            <a:bodyPr lIns="0" tIns="0" rIns="0" bIns="0" rtlCol="0" anchor="ctr"/>
            <a:lstStyle/>
            <a:p>
              <a:pPr algn="l">
                <a:lnSpc>
                  <a:spcPts val="2610"/>
                </a:lnSpc>
              </a:pPr>
              <a:r>
                <a:rPr lang="en-US" sz="2175">
                  <a:solidFill>
                    <a:srgbClr val="1B1B1B"/>
                  </a:solidFill>
                  <a:latin typeface="Muli"/>
                  <a:ea typeface="Muli"/>
                  <a:cs typeface="Muli"/>
                  <a:sym typeface="Muli"/>
                </a:rPr>
                <a:t>Hierarchy Isn't Automatic</a:t>
              </a:r>
            </a:p>
          </p:txBody>
        </p:sp>
      </p:grpSp>
      <p:grpSp>
        <p:nvGrpSpPr>
          <p:cNvPr id="49" name="Group 49"/>
          <p:cNvGrpSpPr/>
          <p:nvPr/>
        </p:nvGrpSpPr>
        <p:grpSpPr>
          <a:xfrm>
            <a:off x="9464040" y="6995160"/>
            <a:ext cx="7063740" cy="1371600"/>
            <a:chOff x="0" y="0"/>
            <a:chExt cx="9418320" cy="1828800"/>
          </a:xfrm>
        </p:grpSpPr>
        <p:sp>
          <p:nvSpPr>
            <p:cNvPr id="50" name="Freeform 50"/>
            <p:cNvSpPr/>
            <p:nvPr/>
          </p:nvSpPr>
          <p:spPr>
            <a:xfrm>
              <a:off x="0" y="0"/>
              <a:ext cx="9418320" cy="1828800"/>
            </a:xfrm>
            <a:custGeom>
              <a:avLst/>
              <a:gdLst/>
              <a:ahLst/>
              <a:cxnLst/>
              <a:rect l="l" t="t" r="r" b="b"/>
              <a:pathLst>
                <a:path w="9418320" h="1828800">
                  <a:moveTo>
                    <a:pt x="0" y="0"/>
                  </a:moveTo>
                  <a:lnTo>
                    <a:pt x="9418320" y="0"/>
                  </a:lnTo>
                  <a:lnTo>
                    <a:pt x="9418320" y="1828800"/>
                  </a:lnTo>
                  <a:lnTo>
                    <a:pt x="0" y="1828800"/>
                  </a:lnTo>
                  <a:close/>
                </a:path>
              </a:pathLst>
            </a:custGeom>
            <a:blipFill>
              <a:blip r:embed="rId2">
                <a:alphaModFix amt="0"/>
              </a:blip>
              <a:stretch>
                <a:fillRect t="-50347" b="-50347"/>
              </a:stretch>
            </a:blipFill>
          </p:spPr>
        </p:sp>
        <p:sp>
          <p:nvSpPr>
            <p:cNvPr id="51" name="TextBox 51"/>
            <p:cNvSpPr txBox="1"/>
            <p:nvPr/>
          </p:nvSpPr>
          <p:spPr>
            <a:xfrm>
              <a:off x="0" y="9525"/>
              <a:ext cx="9418320" cy="1819275"/>
            </a:xfrm>
            <a:prstGeom prst="rect">
              <a:avLst/>
            </a:prstGeom>
          </p:spPr>
          <p:txBody>
            <a:bodyPr lIns="0" tIns="0" rIns="0" bIns="0" rtlCol="0" anchor="ctr"/>
            <a:lstStyle/>
            <a:p>
              <a:pPr algn="l">
                <a:lnSpc>
                  <a:spcPts val="1980"/>
                </a:lnSpc>
              </a:pPr>
              <a:r>
                <a:rPr lang="en-US" sz="1650">
                  <a:solidFill>
                    <a:srgbClr val="1B1B1B"/>
                  </a:solidFill>
                  <a:latin typeface="Muli"/>
                  <a:ea typeface="Muli"/>
                  <a:cs typeface="Muli"/>
                  <a:sym typeface="Muli"/>
                </a:rPr>
                <a:t>We don't reject hierarchy — we expect it to be built on competence, respect, and open communication, not just formal position or age.</a:t>
              </a:r>
            </a:p>
          </p:txBody>
        </p:sp>
      </p:grpSp>
      <p:grpSp>
        <p:nvGrpSpPr>
          <p:cNvPr id="52" name="Group 52"/>
          <p:cNvGrpSpPr/>
          <p:nvPr/>
        </p:nvGrpSpPr>
        <p:grpSpPr>
          <a:xfrm>
            <a:off x="960120" y="8983980"/>
            <a:ext cx="15910560" cy="891540"/>
            <a:chOff x="0" y="0"/>
            <a:chExt cx="21214080" cy="1188720"/>
          </a:xfrm>
        </p:grpSpPr>
        <p:sp>
          <p:nvSpPr>
            <p:cNvPr id="53" name="Freeform 53"/>
            <p:cNvSpPr/>
            <p:nvPr/>
          </p:nvSpPr>
          <p:spPr>
            <a:xfrm>
              <a:off x="0" y="0"/>
              <a:ext cx="21214080" cy="1188720"/>
            </a:xfrm>
            <a:custGeom>
              <a:avLst/>
              <a:gdLst/>
              <a:ahLst/>
              <a:cxnLst/>
              <a:rect l="l" t="t" r="r" b="b"/>
              <a:pathLst>
                <a:path w="21214080" h="1188720">
                  <a:moveTo>
                    <a:pt x="0" y="182880"/>
                  </a:moveTo>
                  <a:cubicBezTo>
                    <a:pt x="0" y="81915"/>
                    <a:pt x="81915" y="0"/>
                    <a:pt x="182880" y="0"/>
                  </a:cubicBezTo>
                  <a:lnTo>
                    <a:pt x="21031200" y="0"/>
                  </a:lnTo>
                  <a:cubicBezTo>
                    <a:pt x="21132164" y="0"/>
                    <a:pt x="21214080" y="81915"/>
                    <a:pt x="21214080" y="182880"/>
                  </a:cubicBezTo>
                  <a:lnTo>
                    <a:pt x="21214080" y="1005840"/>
                  </a:lnTo>
                  <a:cubicBezTo>
                    <a:pt x="21214080" y="1106805"/>
                    <a:pt x="21132164" y="1188720"/>
                    <a:pt x="21031200" y="1188720"/>
                  </a:cubicBezTo>
                  <a:lnTo>
                    <a:pt x="182880" y="1188720"/>
                  </a:lnTo>
                  <a:cubicBezTo>
                    <a:pt x="81915" y="1188720"/>
                    <a:pt x="0" y="1106805"/>
                    <a:pt x="0" y="1005840"/>
                  </a:cubicBezTo>
                  <a:close/>
                </a:path>
              </a:pathLst>
            </a:custGeom>
            <a:solidFill>
              <a:srgbClr val="D2F15D"/>
            </a:solidFill>
          </p:spPr>
        </p:sp>
      </p:grpSp>
      <p:grpSp>
        <p:nvGrpSpPr>
          <p:cNvPr id="54" name="Group 54"/>
          <p:cNvGrpSpPr/>
          <p:nvPr/>
        </p:nvGrpSpPr>
        <p:grpSpPr>
          <a:xfrm>
            <a:off x="1234440" y="8983980"/>
            <a:ext cx="15361920" cy="891540"/>
            <a:chOff x="0" y="0"/>
            <a:chExt cx="20482560" cy="1188720"/>
          </a:xfrm>
        </p:grpSpPr>
        <p:sp>
          <p:nvSpPr>
            <p:cNvPr id="55" name="Freeform 55"/>
            <p:cNvSpPr/>
            <p:nvPr/>
          </p:nvSpPr>
          <p:spPr>
            <a:xfrm>
              <a:off x="0" y="0"/>
              <a:ext cx="20482561" cy="1188720"/>
            </a:xfrm>
            <a:custGeom>
              <a:avLst/>
              <a:gdLst/>
              <a:ahLst/>
              <a:cxnLst/>
              <a:rect l="l" t="t" r="r" b="b"/>
              <a:pathLst>
                <a:path w="20482561" h="1188720">
                  <a:moveTo>
                    <a:pt x="0" y="0"/>
                  </a:moveTo>
                  <a:lnTo>
                    <a:pt x="20482561" y="0"/>
                  </a:lnTo>
                  <a:lnTo>
                    <a:pt x="20482561" y="1188720"/>
                  </a:lnTo>
                  <a:lnTo>
                    <a:pt x="0" y="1188720"/>
                  </a:lnTo>
                  <a:close/>
                </a:path>
              </a:pathLst>
            </a:custGeom>
            <a:blipFill>
              <a:blip r:embed="rId2">
                <a:alphaModFix amt="0"/>
              </a:blip>
              <a:stretch>
                <a:fillRect t="-285742" b="-285742"/>
              </a:stretch>
            </a:blipFill>
          </p:spPr>
        </p:sp>
        <p:sp>
          <p:nvSpPr>
            <p:cNvPr id="56" name="TextBox 56"/>
            <p:cNvSpPr txBox="1"/>
            <p:nvPr/>
          </p:nvSpPr>
          <p:spPr>
            <a:xfrm>
              <a:off x="0" y="-9525"/>
              <a:ext cx="20482560" cy="1198245"/>
            </a:xfrm>
            <a:prstGeom prst="rect">
              <a:avLst/>
            </a:prstGeom>
          </p:spPr>
          <p:txBody>
            <a:bodyPr lIns="0" tIns="0" rIns="0" bIns="0" rtlCol="0" anchor="ctr"/>
            <a:lstStyle/>
            <a:p>
              <a:pPr algn="l">
                <a:lnSpc>
                  <a:spcPts val="2340"/>
                </a:lnSpc>
              </a:pPr>
              <a:r>
                <a:rPr lang="en-US" sz="1950">
                  <a:solidFill>
                    <a:srgbClr val="1B1B1B"/>
                  </a:solidFill>
                  <a:latin typeface="Muli"/>
                  <a:ea typeface="Muli"/>
                  <a:cs typeface="Muli"/>
                  <a:sym typeface="Muli"/>
                </a:rPr>
                <a:t>30% of the global workforce will be Generation Z by 2030 — this isn't a niche topic for HR. It's the main one.</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4" name="TextBox 4"/>
          <p:cNvSpPr txBox="1"/>
          <p:nvPr/>
        </p:nvSpPr>
        <p:spPr>
          <a:xfrm>
            <a:off x="321007" y="-2042490"/>
            <a:ext cx="15910560" cy="1277302"/>
          </a:xfrm>
          <a:prstGeom prst="rect">
            <a:avLst/>
          </a:prstGeom>
        </p:spPr>
        <p:txBody>
          <a:bodyPr lIns="0" tIns="0" rIns="0" bIns="0" rtlCol="0" anchor="ctr"/>
          <a:lstStyle/>
          <a:p>
            <a:pPr algn="l">
              <a:lnSpc>
                <a:spcPts val="5040"/>
              </a:lnSpc>
            </a:pPr>
            <a:r>
              <a:rPr lang="en-US" sz="4200" b="1" dirty="0">
                <a:solidFill>
                  <a:srgbClr val="1B1B1B"/>
                </a:solidFill>
                <a:latin typeface="Telegraf Bold"/>
                <a:ea typeface="Telegraf Bold"/>
                <a:cs typeface="Telegraf Bold"/>
                <a:sym typeface="Telegraf Bold"/>
              </a:rPr>
              <a:t>Gen Z: From Employees to HR Professionals</a:t>
            </a:r>
          </a:p>
        </p:txBody>
      </p:sp>
      <p:sp>
        <p:nvSpPr>
          <p:cNvPr id="7" name="TextBox 7"/>
          <p:cNvSpPr txBox="1"/>
          <p:nvPr/>
        </p:nvSpPr>
        <p:spPr>
          <a:xfrm>
            <a:off x="356925" y="-1089282"/>
            <a:ext cx="12344400" cy="548640"/>
          </a:xfrm>
          <a:prstGeom prst="rect">
            <a:avLst/>
          </a:prstGeom>
        </p:spPr>
        <p:txBody>
          <a:bodyPr lIns="0" tIns="0" rIns="0" bIns="0" rtlCol="0" anchor="ctr"/>
          <a:lstStyle/>
          <a:p>
            <a:pPr algn="l">
              <a:lnSpc>
                <a:spcPts val="2520"/>
              </a:lnSpc>
            </a:pPr>
            <a:r>
              <a:rPr lang="en-US" sz="2100" dirty="0">
                <a:solidFill>
                  <a:srgbClr val="1B1B1B"/>
                </a:solidFill>
                <a:latin typeface="Muli"/>
                <a:ea typeface="Muli"/>
                <a:cs typeface="Muli"/>
                <a:sym typeface="Muli"/>
              </a:rPr>
              <a:t>Four identities, one seat at the table</a:t>
            </a:r>
          </a:p>
        </p:txBody>
      </p:sp>
      <p:grpSp>
        <p:nvGrpSpPr>
          <p:cNvPr id="45" name="Group 44">
            <a:extLst>
              <a:ext uri="{FF2B5EF4-FFF2-40B4-BE49-F238E27FC236}">
                <a16:creationId xmlns:a16="http://schemas.microsoft.com/office/drawing/2014/main" id="{9C3663BA-994D-4C5A-AB6F-CFFB0DFDFA3B}"/>
              </a:ext>
            </a:extLst>
          </p:cNvPr>
          <p:cNvGrpSpPr/>
          <p:nvPr/>
        </p:nvGrpSpPr>
        <p:grpSpPr>
          <a:xfrm rot="20079368">
            <a:off x="18918140" y="-1625417"/>
            <a:ext cx="3771900" cy="3703320"/>
            <a:chOff x="960120" y="2948940"/>
            <a:chExt cx="3771900" cy="3703320"/>
          </a:xfrm>
        </p:grpSpPr>
        <p:grpSp>
          <p:nvGrpSpPr>
            <p:cNvPr id="8" name="Group 8"/>
            <p:cNvGrpSpPr/>
            <p:nvPr/>
          </p:nvGrpSpPr>
          <p:grpSpPr>
            <a:xfrm>
              <a:off x="960120" y="2948940"/>
              <a:ext cx="3771900" cy="3703320"/>
              <a:chOff x="0" y="0"/>
              <a:chExt cx="5029200" cy="4937760"/>
            </a:xfrm>
          </p:grpSpPr>
          <p:sp>
            <p:nvSpPr>
              <p:cNvPr id="9" name="Freeform 9"/>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0C7FF"/>
              </a:solidFill>
            </p:spPr>
          </p:sp>
        </p:grpSp>
        <p:grpSp>
          <p:nvGrpSpPr>
            <p:cNvPr id="10" name="Group 10"/>
            <p:cNvGrpSpPr/>
            <p:nvPr/>
          </p:nvGrpSpPr>
          <p:grpSpPr>
            <a:xfrm>
              <a:off x="960120" y="3497580"/>
              <a:ext cx="3771900" cy="1371600"/>
              <a:chOff x="0" y="0"/>
              <a:chExt cx="5029200" cy="1828800"/>
            </a:xfrm>
          </p:grpSpPr>
          <p:sp>
            <p:nvSpPr>
              <p:cNvPr id="11" name="Freeform 11"/>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12" name="TextBox 12"/>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13" name="Group 13"/>
            <p:cNvGrpSpPr/>
            <p:nvPr/>
          </p:nvGrpSpPr>
          <p:grpSpPr>
            <a:xfrm>
              <a:off x="1165860" y="5212080"/>
              <a:ext cx="3360420" cy="1097280"/>
              <a:chOff x="0" y="0"/>
              <a:chExt cx="4480560" cy="1463040"/>
            </a:xfrm>
          </p:grpSpPr>
          <p:sp>
            <p:nvSpPr>
              <p:cNvPr id="14" name="Freeform 14"/>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15" name="TextBox 15"/>
              <p:cNvSpPr txBox="1"/>
              <p:nvPr/>
            </p:nvSpPr>
            <p:spPr>
              <a:xfrm>
                <a:off x="0" y="0"/>
                <a:ext cx="4480560" cy="1463040"/>
              </a:xfrm>
              <a:prstGeom prst="rect">
                <a:avLst/>
              </a:prstGeom>
            </p:spPr>
            <p:txBody>
              <a:bodyPr lIns="0" tIns="0" rIns="0" bIns="0" rtlCol="0" anchor="ctr"/>
              <a:lstStyle/>
              <a:p>
                <a:pPr algn="ctr">
                  <a:lnSpc>
                    <a:spcPts val="2430"/>
                  </a:lnSpc>
                </a:pPr>
                <a:r>
                  <a:rPr lang="en-US" sz="2025" dirty="0">
                    <a:solidFill>
                      <a:srgbClr val="1B1B1B"/>
                    </a:solidFill>
                    <a:latin typeface="Muli"/>
                    <a:ea typeface="Muli"/>
                    <a:cs typeface="Muli"/>
                    <a:sym typeface="Muli"/>
                  </a:rPr>
                  <a:t>NORTH MACEDONIA</a:t>
                </a:r>
              </a:p>
            </p:txBody>
          </p:sp>
        </p:grpSp>
      </p:grpSp>
      <p:grpSp>
        <p:nvGrpSpPr>
          <p:cNvPr id="46" name="Group 45">
            <a:extLst>
              <a:ext uri="{FF2B5EF4-FFF2-40B4-BE49-F238E27FC236}">
                <a16:creationId xmlns:a16="http://schemas.microsoft.com/office/drawing/2014/main" id="{624F97DD-501B-40FD-8954-83992A374F05}"/>
              </a:ext>
            </a:extLst>
          </p:cNvPr>
          <p:cNvGrpSpPr/>
          <p:nvPr/>
        </p:nvGrpSpPr>
        <p:grpSpPr>
          <a:xfrm rot="21065121">
            <a:off x="19033613" y="-1851660"/>
            <a:ext cx="3771900" cy="3703320"/>
            <a:chOff x="5116068" y="2948940"/>
            <a:chExt cx="3771900" cy="3703320"/>
          </a:xfrm>
        </p:grpSpPr>
        <p:grpSp>
          <p:nvGrpSpPr>
            <p:cNvPr id="16" name="Group 16"/>
            <p:cNvGrpSpPr/>
            <p:nvPr/>
          </p:nvGrpSpPr>
          <p:grpSpPr>
            <a:xfrm>
              <a:off x="5116068" y="2948940"/>
              <a:ext cx="3771900" cy="3703320"/>
              <a:chOff x="0" y="0"/>
              <a:chExt cx="5029200" cy="4937760"/>
            </a:xfrm>
          </p:grpSpPr>
          <p:sp>
            <p:nvSpPr>
              <p:cNvPr id="17" name="Freeform 17"/>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2F15D"/>
              </a:solidFill>
            </p:spPr>
          </p:sp>
        </p:grpSp>
        <p:grpSp>
          <p:nvGrpSpPr>
            <p:cNvPr id="18" name="Group 18"/>
            <p:cNvGrpSpPr/>
            <p:nvPr/>
          </p:nvGrpSpPr>
          <p:grpSpPr>
            <a:xfrm>
              <a:off x="5116068" y="3497580"/>
              <a:ext cx="3771900" cy="1371600"/>
              <a:chOff x="0" y="0"/>
              <a:chExt cx="5029200" cy="1828800"/>
            </a:xfrm>
          </p:grpSpPr>
          <p:sp>
            <p:nvSpPr>
              <p:cNvPr id="19" name="Freeform 19"/>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20" name="TextBox 20"/>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21" name="Group 21"/>
            <p:cNvGrpSpPr/>
            <p:nvPr/>
          </p:nvGrpSpPr>
          <p:grpSpPr>
            <a:xfrm>
              <a:off x="5321808" y="5212080"/>
              <a:ext cx="3360420" cy="1097280"/>
              <a:chOff x="0" y="0"/>
              <a:chExt cx="4480560" cy="1463040"/>
            </a:xfrm>
          </p:grpSpPr>
          <p:sp>
            <p:nvSpPr>
              <p:cNvPr id="22" name="Freeform 22"/>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23" name="TextBox 23"/>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FINANCIAL SECTOR</a:t>
                </a:r>
              </a:p>
            </p:txBody>
          </p:sp>
        </p:grpSp>
      </p:grpSp>
      <p:grpSp>
        <p:nvGrpSpPr>
          <p:cNvPr id="47" name="Group 46">
            <a:extLst>
              <a:ext uri="{FF2B5EF4-FFF2-40B4-BE49-F238E27FC236}">
                <a16:creationId xmlns:a16="http://schemas.microsoft.com/office/drawing/2014/main" id="{3CCB8322-97CB-4A79-B10E-217969F50201}"/>
              </a:ext>
            </a:extLst>
          </p:cNvPr>
          <p:cNvGrpSpPr/>
          <p:nvPr/>
        </p:nvGrpSpPr>
        <p:grpSpPr>
          <a:xfrm rot="478035">
            <a:off x="19329118" y="-1752741"/>
            <a:ext cx="3771900" cy="3703320"/>
            <a:chOff x="9272016" y="2948940"/>
            <a:chExt cx="3771900" cy="3703320"/>
          </a:xfrm>
        </p:grpSpPr>
        <p:grpSp>
          <p:nvGrpSpPr>
            <p:cNvPr id="24" name="Group 24"/>
            <p:cNvGrpSpPr/>
            <p:nvPr/>
          </p:nvGrpSpPr>
          <p:grpSpPr>
            <a:xfrm>
              <a:off x="9272016" y="2948940"/>
              <a:ext cx="3771900" cy="3703320"/>
              <a:chOff x="0" y="0"/>
              <a:chExt cx="5029200" cy="4937760"/>
            </a:xfrm>
          </p:grpSpPr>
          <p:sp>
            <p:nvSpPr>
              <p:cNvPr id="25" name="Freeform 25"/>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0C7FF"/>
              </a:solidFill>
            </p:spPr>
          </p:sp>
        </p:grpSp>
        <p:grpSp>
          <p:nvGrpSpPr>
            <p:cNvPr id="26" name="Group 26"/>
            <p:cNvGrpSpPr/>
            <p:nvPr/>
          </p:nvGrpSpPr>
          <p:grpSpPr>
            <a:xfrm>
              <a:off x="9272016" y="3497580"/>
              <a:ext cx="3771900" cy="1371600"/>
              <a:chOff x="0" y="0"/>
              <a:chExt cx="5029200" cy="1828800"/>
            </a:xfrm>
          </p:grpSpPr>
          <p:sp>
            <p:nvSpPr>
              <p:cNvPr id="27" name="Freeform 27"/>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28" name="TextBox 28"/>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29" name="Group 29"/>
            <p:cNvGrpSpPr/>
            <p:nvPr/>
          </p:nvGrpSpPr>
          <p:grpSpPr>
            <a:xfrm>
              <a:off x="9477756" y="5212080"/>
              <a:ext cx="3360420" cy="1097280"/>
              <a:chOff x="0" y="0"/>
              <a:chExt cx="4480560" cy="1463040"/>
            </a:xfrm>
          </p:grpSpPr>
          <p:sp>
            <p:nvSpPr>
              <p:cNvPr id="30" name="Freeform 30"/>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31" name="TextBox 31"/>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HR PROFESSIONALS</a:t>
                </a:r>
              </a:p>
            </p:txBody>
          </p:sp>
        </p:grpSp>
      </p:grpSp>
      <p:grpSp>
        <p:nvGrpSpPr>
          <p:cNvPr id="48" name="Group 47">
            <a:extLst>
              <a:ext uri="{FF2B5EF4-FFF2-40B4-BE49-F238E27FC236}">
                <a16:creationId xmlns:a16="http://schemas.microsoft.com/office/drawing/2014/main" id="{8E1D7C45-C90B-4A1F-8ED1-29F6EB0CF157}"/>
              </a:ext>
            </a:extLst>
          </p:cNvPr>
          <p:cNvGrpSpPr/>
          <p:nvPr/>
        </p:nvGrpSpPr>
        <p:grpSpPr>
          <a:xfrm rot="1185073">
            <a:off x="19798058" y="-1391805"/>
            <a:ext cx="3771900" cy="3703320"/>
            <a:chOff x="13427964" y="2948940"/>
            <a:chExt cx="3771900" cy="3703320"/>
          </a:xfrm>
        </p:grpSpPr>
        <p:grpSp>
          <p:nvGrpSpPr>
            <p:cNvPr id="32" name="Group 32"/>
            <p:cNvGrpSpPr/>
            <p:nvPr/>
          </p:nvGrpSpPr>
          <p:grpSpPr>
            <a:xfrm>
              <a:off x="13427964" y="2948940"/>
              <a:ext cx="3771900" cy="3703320"/>
              <a:chOff x="0" y="0"/>
              <a:chExt cx="5029200" cy="4937760"/>
            </a:xfrm>
          </p:grpSpPr>
          <p:sp>
            <p:nvSpPr>
              <p:cNvPr id="33" name="Freeform 33"/>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2F15D"/>
              </a:solidFill>
            </p:spPr>
          </p:sp>
        </p:grpSp>
        <p:grpSp>
          <p:nvGrpSpPr>
            <p:cNvPr id="34" name="Group 34"/>
            <p:cNvGrpSpPr/>
            <p:nvPr/>
          </p:nvGrpSpPr>
          <p:grpSpPr>
            <a:xfrm>
              <a:off x="13427964" y="3497580"/>
              <a:ext cx="3771900" cy="1371600"/>
              <a:chOff x="0" y="0"/>
              <a:chExt cx="5029200" cy="1828800"/>
            </a:xfrm>
          </p:grpSpPr>
          <p:sp>
            <p:nvSpPr>
              <p:cNvPr id="35" name="Freeform 35"/>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36" name="TextBox 36"/>
              <p:cNvSpPr txBox="1"/>
              <p:nvPr/>
            </p:nvSpPr>
            <p:spPr>
              <a:xfrm>
                <a:off x="0" y="-76200"/>
                <a:ext cx="5029200" cy="1905000"/>
              </a:xfrm>
              <a:prstGeom prst="rect">
                <a:avLst/>
              </a:prstGeom>
            </p:spPr>
            <p:txBody>
              <a:bodyPr lIns="0" tIns="0" rIns="0" bIns="0" rtlCol="0" anchor="ctr"/>
              <a:lstStyle/>
              <a:p>
                <a:pPr algn="ctr">
                  <a:lnSpc>
                    <a:spcPts val="7200"/>
                  </a:lnSpc>
                </a:pPr>
                <a:r>
                  <a:rPr lang="en-US" sz="6000" b="1">
                    <a:solidFill>
                      <a:srgbClr val="1B1B1B"/>
                    </a:solidFill>
                    <a:latin typeface="Telegraf Bold"/>
                    <a:ea typeface="Telegraf Bold"/>
                    <a:cs typeface="Telegraf Bold"/>
                    <a:sym typeface="Telegraf Bold"/>
                  </a:rPr>
                  <a:t>🧑‍💻</a:t>
                </a:r>
              </a:p>
            </p:txBody>
          </p:sp>
        </p:grpSp>
        <p:grpSp>
          <p:nvGrpSpPr>
            <p:cNvPr id="37" name="Group 37"/>
            <p:cNvGrpSpPr/>
            <p:nvPr/>
          </p:nvGrpSpPr>
          <p:grpSpPr>
            <a:xfrm>
              <a:off x="13633704" y="5212080"/>
              <a:ext cx="3360420" cy="1097280"/>
              <a:chOff x="0" y="0"/>
              <a:chExt cx="4480560" cy="1463040"/>
            </a:xfrm>
          </p:grpSpPr>
          <p:sp>
            <p:nvSpPr>
              <p:cNvPr id="38" name="Freeform 38"/>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39" name="TextBox 39"/>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GENERATION Z</a:t>
                </a:r>
              </a:p>
            </p:txBody>
          </p:sp>
        </p:grpSp>
      </p:grpSp>
      <p:sp>
        <p:nvSpPr>
          <p:cNvPr id="40" name="AutoShape 40"/>
          <p:cNvSpPr/>
          <p:nvPr/>
        </p:nvSpPr>
        <p:spPr>
          <a:xfrm rot="4140">
            <a:off x="1144668" y="10715692"/>
            <a:ext cx="15929620" cy="0"/>
          </a:xfrm>
          <a:prstGeom prst="line">
            <a:avLst/>
          </a:prstGeom>
          <a:ln w="9525" cap="rnd">
            <a:solidFill>
              <a:srgbClr val="1B1B1B"/>
            </a:solidFill>
            <a:prstDash val="solid"/>
            <a:headEnd type="none" w="sm" len="sm"/>
            <a:tailEnd type="none" w="sm" len="sm"/>
          </a:ln>
        </p:spPr>
      </p:sp>
      <p:grpSp>
        <p:nvGrpSpPr>
          <p:cNvPr id="41" name="Group 41"/>
          <p:cNvGrpSpPr/>
          <p:nvPr/>
        </p:nvGrpSpPr>
        <p:grpSpPr>
          <a:xfrm>
            <a:off x="925598" y="10749937"/>
            <a:ext cx="15910560" cy="1097280"/>
            <a:chOff x="0" y="0"/>
            <a:chExt cx="21214080" cy="1463040"/>
          </a:xfrm>
        </p:grpSpPr>
        <p:sp>
          <p:nvSpPr>
            <p:cNvPr id="42" name="Freeform 42"/>
            <p:cNvSpPr/>
            <p:nvPr/>
          </p:nvSpPr>
          <p:spPr>
            <a:xfrm>
              <a:off x="0" y="0"/>
              <a:ext cx="21214080" cy="1463040"/>
            </a:xfrm>
            <a:custGeom>
              <a:avLst/>
              <a:gdLst/>
              <a:ahLst/>
              <a:cxnLst/>
              <a:rect l="l" t="t" r="r" b="b"/>
              <a:pathLst>
                <a:path w="21214080" h="1463040">
                  <a:moveTo>
                    <a:pt x="0" y="0"/>
                  </a:moveTo>
                  <a:lnTo>
                    <a:pt x="21214080" y="0"/>
                  </a:lnTo>
                  <a:lnTo>
                    <a:pt x="21214080" y="1463040"/>
                  </a:lnTo>
                  <a:lnTo>
                    <a:pt x="0" y="1463040"/>
                  </a:lnTo>
                  <a:close/>
                </a:path>
              </a:pathLst>
            </a:custGeom>
            <a:blipFill>
              <a:blip r:embed="rId3">
                <a:alphaModFix amt="0"/>
              </a:blip>
              <a:stretch>
                <a:fillRect t="-232533" b="-232533"/>
              </a:stretch>
            </a:blipFill>
          </p:spPr>
        </p:sp>
        <p:sp>
          <p:nvSpPr>
            <p:cNvPr id="43" name="TextBox 43"/>
            <p:cNvSpPr txBox="1"/>
            <p:nvPr/>
          </p:nvSpPr>
          <p:spPr>
            <a:xfrm>
              <a:off x="0" y="0"/>
              <a:ext cx="21214080" cy="14630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“We are not talking about the future. We are already part of it.”</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4997" y="148992"/>
            <a:ext cx="15910560" cy="1234440"/>
            <a:chOff x="0" y="0"/>
            <a:chExt cx="21214080" cy="1645920"/>
          </a:xfrm>
        </p:grpSpPr>
        <p:sp>
          <p:nvSpPr>
            <p:cNvPr id="3" name="Freeform 3"/>
            <p:cNvSpPr/>
            <p:nvPr/>
          </p:nvSpPr>
          <p:spPr>
            <a:xfrm>
              <a:off x="0" y="0"/>
              <a:ext cx="21214080" cy="1645920"/>
            </a:xfrm>
            <a:custGeom>
              <a:avLst/>
              <a:gdLst/>
              <a:ahLst/>
              <a:cxnLst/>
              <a:rect l="l" t="t" r="r" b="b"/>
              <a:pathLst>
                <a:path w="21214080" h="1645920">
                  <a:moveTo>
                    <a:pt x="0" y="0"/>
                  </a:moveTo>
                  <a:lnTo>
                    <a:pt x="21214080" y="0"/>
                  </a:lnTo>
                  <a:lnTo>
                    <a:pt x="21214080" y="1645920"/>
                  </a:lnTo>
                  <a:lnTo>
                    <a:pt x="0" y="1645920"/>
                  </a:lnTo>
                  <a:close/>
                </a:path>
              </a:pathLst>
            </a:custGeom>
            <a:blipFill>
              <a:blip r:embed="rId3">
                <a:alphaModFix amt="0"/>
              </a:blip>
              <a:stretch>
                <a:fillRect t="-201140" b="-201140"/>
              </a:stretch>
            </a:blipFill>
          </p:spPr>
        </p:sp>
        <p:sp>
          <p:nvSpPr>
            <p:cNvPr id="4" name="TextBox 4"/>
            <p:cNvSpPr txBox="1"/>
            <p:nvPr/>
          </p:nvSpPr>
          <p:spPr>
            <a:xfrm>
              <a:off x="0" y="-57150"/>
              <a:ext cx="21214080" cy="1703070"/>
            </a:xfrm>
            <a:prstGeom prst="rect">
              <a:avLst/>
            </a:prstGeom>
          </p:spPr>
          <p:txBody>
            <a:bodyPr lIns="0" tIns="0" rIns="0" bIns="0" rtlCol="0" anchor="ctr"/>
            <a:lstStyle/>
            <a:p>
              <a:pPr algn="l">
                <a:lnSpc>
                  <a:spcPts val="5040"/>
                </a:lnSpc>
              </a:pPr>
              <a:r>
                <a:rPr lang="en-US" sz="4200" b="1">
                  <a:solidFill>
                    <a:srgbClr val="1B1B1B"/>
                  </a:solidFill>
                  <a:latin typeface="Telegraf Bold"/>
                  <a:ea typeface="Telegraf Bold"/>
                  <a:cs typeface="Telegraf Bold"/>
                  <a:sym typeface="Telegraf Bold"/>
                </a:rPr>
                <a:t>Gen Z: From Employees to HR Professionals</a:t>
              </a:r>
            </a:p>
          </p:txBody>
        </p:sp>
      </p:grpSp>
      <p:sp>
        <p:nvSpPr>
          <p:cNvPr id="7" name="TextBox 7"/>
          <p:cNvSpPr txBox="1"/>
          <p:nvPr/>
        </p:nvSpPr>
        <p:spPr>
          <a:xfrm>
            <a:off x="684997" y="1029860"/>
            <a:ext cx="12344400" cy="548640"/>
          </a:xfrm>
          <a:prstGeom prst="rect">
            <a:avLst/>
          </a:prstGeom>
        </p:spPr>
        <p:txBody>
          <a:bodyPr lIns="0" tIns="0" rIns="0" bIns="0" rtlCol="0" anchor="ctr"/>
          <a:lstStyle/>
          <a:p>
            <a:pPr algn="l">
              <a:lnSpc>
                <a:spcPts val="2520"/>
              </a:lnSpc>
            </a:pPr>
            <a:r>
              <a:rPr lang="en-US" sz="2100" dirty="0">
                <a:solidFill>
                  <a:srgbClr val="1B1B1B"/>
                </a:solidFill>
                <a:latin typeface="Muli"/>
                <a:ea typeface="Muli"/>
                <a:cs typeface="Muli"/>
                <a:sym typeface="Muli"/>
              </a:rPr>
              <a:t>Four identities, one seat at the table</a:t>
            </a:r>
          </a:p>
        </p:txBody>
      </p:sp>
      <p:grpSp>
        <p:nvGrpSpPr>
          <p:cNvPr id="45" name="Group 44">
            <a:extLst>
              <a:ext uri="{FF2B5EF4-FFF2-40B4-BE49-F238E27FC236}">
                <a16:creationId xmlns:a16="http://schemas.microsoft.com/office/drawing/2014/main" id="{9C3663BA-994D-4C5A-AB6F-CFFB0DFDFA3B}"/>
              </a:ext>
            </a:extLst>
          </p:cNvPr>
          <p:cNvGrpSpPr/>
          <p:nvPr/>
        </p:nvGrpSpPr>
        <p:grpSpPr>
          <a:xfrm rot="20079368">
            <a:off x="2231377" y="3011672"/>
            <a:ext cx="3771900" cy="3703320"/>
            <a:chOff x="960120" y="2948940"/>
            <a:chExt cx="3771900" cy="3703320"/>
          </a:xfrm>
        </p:grpSpPr>
        <p:grpSp>
          <p:nvGrpSpPr>
            <p:cNvPr id="8" name="Group 8"/>
            <p:cNvGrpSpPr/>
            <p:nvPr/>
          </p:nvGrpSpPr>
          <p:grpSpPr>
            <a:xfrm>
              <a:off x="960120" y="2948940"/>
              <a:ext cx="3771900" cy="3703320"/>
              <a:chOff x="0" y="0"/>
              <a:chExt cx="5029200" cy="4937760"/>
            </a:xfrm>
          </p:grpSpPr>
          <p:sp>
            <p:nvSpPr>
              <p:cNvPr id="9" name="Freeform 9"/>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0C7FF"/>
              </a:solidFill>
            </p:spPr>
          </p:sp>
        </p:grpSp>
        <p:grpSp>
          <p:nvGrpSpPr>
            <p:cNvPr id="10" name="Group 10"/>
            <p:cNvGrpSpPr/>
            <p:nvPr/>
          </p:nvGrpSpPr>
          <p:grpSpPr>
            <a:xfrm>
              <a:off x="960120" y="3497580"/>
              <a:ext cx="3771900" cy="1371600"/>
              <a:chOff x="0" y="0"/>
              <a:chExt cx="5029200" cy="1828800"/>
            </a:xfrm>
          </p:grpSpPr>
          <p:sp>
            <p:nvSpPr>
              <p:cNvPr id="11" name="Freeform 11"/>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12" name="TextBox 12"/>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13" name="Group 13"/>
            <p:cNvGrpSpPr/>
            <p:nvPr/>
          </p:nvGrpSpPr>
          <p:grpSpPr>
            <a:xfrm>
              <a:off x="1165860" y="5212080"/>
              <a:ext cx="3360420" cy="1097280"/>
              <a:chOff x="0" y="0"/>
              <a:chExt cx="4480560" cy="1463040"/>
            </a:xfrm>
          </p:grpSpPr>
          <p:sp>
            <p:nvSpPr>
              <p:cNvPr id="14" name="Freeform 14"/>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15" name="TextBox 15"/>
              <p:cNvSpPr txBox="1"/>
              <p:nvPr/>
            </p:nvSpPr>
            <p:spPr>
              <a:xfrm>
                <a:off x="0" y="0"/>
                <a:ext cx="4480560" cy="1463040"/>
              </a:xfrm>
              <a:prstGeom prst="rect">
                <a:avLst/>
              </a:prstGeom>
            </p:spPr>
            <p:txBody>
              <a:bodyPr lIns="0" tIns="0" rIns="0" bIns="0" rtlCol="0" anchor="ctr"/>
              <a:lstStyle/>
              <a:p>
                <a:pPr algn="ctr">
                  <a:lnSpc>
                    <a:spcPts val="2430"/>
                  </a:lnSpc>
                </a:pPr>
                <a:r>
                  <a:rPr lang="en-US" sz="2025" dirty="0">
                    <a:solidFill>
                      <a:srgbClr val="1B1B1B"/>
                    </a:solidFill>
                    <a:latin typeface="Muli"/>
                    <a:ea typeface="Muli"/>
                    <a:cs typeface="Muli"/>
                    <a:sym typeface="Muli"/>
                  </a:rPr>
                  <a:t>NORTH MACEDONIA</a:t>
                </a:r>
              </a:p>
            </p:txBody>
          </p:sp>
        </p:grpSp>
      </p:grpSp>
      <p:grpSp>
        <p:nvGrpSpPr>
          <p:cNvPr id="46" name="Group 45">
            <a:extLst>
              <a:ext uri="{FF2B5EF4-FFF2-40B4-BE49-F238E27FC236}">
                <a16:creationId xmlns:a16="http://schemas.microsoft.com/office/drawing/2014/main" id="{624F97DD-501B-40FD-8954-83992A374F05}"/>
              </a:ext>
            </a:extLst>
          </p:cNvPr>
          <p:cNvGrpSpPr/>
          <p:nvPr/>
        </p:nvGrpSpPr>
        <p:grpSpPr>
          <a:xfrm rot="21065121">
            <a:off x="5591523" y="2063150"/>
            <a:ext cx="3771900" cy="3703320"/>
            <a:chOff x="5116068" y="2948940"/>
            <a:chExt cx="3771900" cy="3703320"/>
          </a:xfrm>
        </p:grpSpPr>
        <p:grpSp>
          <p:nvGrpSpPr>
            <p:cNvPr id="16" name="Group 16"/>
            <p:cNvGrpSpPr/>
            <p:nvPr/>
          </p:nvGrpSpPr>
          <p:grpSpPr>
            <a:xfrm>
              <a:off x="5116068" y="2948940"/>
              <a:ext cx="3771900" cy="3703320"/>
              <a:chOff x="0" y="0"/>
              <a:chExt cx="5029200" cy="4937760"/>
            </a:xfrm>
          </p:grpSpPr>
          <p:sp>
            <p:nvSpPr>
              <p:cNvPr id="17" name="Freeform 17"/>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2F15D"/>
              </a:solidFill>
            </p:spPr>
          </p:sp>
        </p:grpSp>
        <p:grpSp>
          <p:nvGrpSpPr>
            <p:cNvPr id="18" name="Group 18"/>
            <p:cNvGrpSpPr/>
            <p:nvPr/>
          </p:nvGrpSpPr>
          <p:grpSpPr>
            <a:xfrm>
              <a:off x="5116068" y="3497580"/>
              <a:ext cx="3771900" cy="1371600"/>
              <a:chOff x="0" y="0"/>
              <a:chExt cx="5029200" cy="1828800"/>
            </a:xfrm>
          </p:grpSpPr>
          <p:sp>
            <p:nvSpPr>
              <p:cNvPr id="19" name="Freeform 19"/>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20" name="TextBox 20"/>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21" name="Group 21"/>
            <p:cNvGrpSpPr/>
            <p:nvPr/>
          </p:nvGrpSpPr>
          <p:grpSpPr>
            <a:xfrm>
              <a:off x="5321808" y="5212080"/>
              <a:ext cx="3360420" cy="1097280"/>
              <a:chOff x="0" y="0"/>
              <a:chExt cx="4480560" cy="1463040"/>
            </a:xfrm>
          </p:grpSpPr>
          <p:sp>
            <p:nvSpPr>
              <p:cNvPr id="22" name="Freeform 22"/>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23" name="TextBox 23"/>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FINANCIAL SECTOR</a:t>
                </a:r>
              </a:p>
            </p:txBody>
          </p:sp>
        </p:grpSp>
      </p:grpSp>
      <p:grpSp>
        <p:nvGrpSpPr>
          <p:cNvPr id="47" name="Group 46">
            <a:extLst>
              <a:ext uri="{FF2B5EF4-FFF2-40B4-BE49-F238E27FC236}">
                <a16:creationId xmlns:a16="http://schemas.microsoft.com/office/drawing/2014/main" id="{3CCB8322-97CB-4A79-B10E-217969F50201}"/>
              </a:ext>
            </a:extLst>
          </p:cNvPr>
          <p:cNvGrpSpPr/>
          <p:nvPr/>
        </p:nvGrpSpPr>
        <p:grpSpPr>
          <a:xfrm rot="478035">
            <a:off x="9140790" y="2036798"/>
            <a:ext cx="3771900" cy="3703320"/>
            <a:chOff x="9272016" y="2948940"/>
            <a:chExt cx="3771900" cy="3703320"/>
          </a:xfrm>
        </p:grpSpPr>
        <p:grpSp>
          <p:nvGrpSpPr>
            <p:cNvPr id="24" name="Group 24"/>
            <p:cNvGrpSpPr/>
            <p:nvPr/>
          </p:nvGrpSpPr>
          <p:grpSpPr>
            <a:xfrm>
              <a:off x="9272016" y="2948940"/>
              <a:ext cx="3771900" cy="3703320"/>
              <a:chOff x="0" y="0"/>
              <a:chExt cx="5029200" cy="4937760"/>
            </a:xfrm>
          </p:grpSpPr>
          <p:sp>
            <p:nvSpPr>
              <p:cNvPr id="25" name="Freeform 25"/>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0C7FF"/>
              </a:solidFill>
            </p:spPr>
          </p:sp>
        </p:grpSp>
        <p:grpSp>
          <p:nvGrpSpPr>
            <p:cNvPr id="26" name="Group 26"/>
            <p:cNvGrpSpPr/>
            <p:nvPr/>
          </p:nvGrpSpPr>
          <p:grpSpPr>
            <a:xfrm>
              <a:off x="9272016" y="3497580"/>
              <a:ext cx="3771900" cy="1371600"/>
              <a:chOff x="0" y="0"/>
              <a:chExt cx="5029200" cy="1828800"/>
            </a:xfrm>
          </p:grpSpPr>
          <p:sp>
            <p:nvSpPr>
              <p:cNvPr id="27" name="Freeform 27"/>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28" name="TextBox 28"/>
              <p:cNvSpPr txBox="1"/>
              <p:nvPr/>
            </p:nvSpPr>
            <p:spPr>
              <a:xfrm>
                <a:off x="0" y="-76200"/>
                <a:ext cx="5029200" cy="1905000"/>
              </a:xfrm>
              <a:prstGeom prst="rect">
                <a:avLst/>
              </a:prstGeom>
            </p:spPr>
            <p:txBody>
              <a:bodyPr lIns="0" tIns="0" rIns="0" bIns="0" rtlCol="0" anchor="ctr"/>
              <a:lstStyle/>
              <a:p>
                <a:pPr algn="ctr">
                  <a:lnSpc>
                    <a:spcPts val="7200"/>
                  </a:lnSpc>
                </a:pPr>
                <a:r>
                  <a:rPr lang="en-US" sz="6000" b="1" dirty="0">
                    <a:solidFill>
                      <a:srgbClr val="1B1B1B"/>
                    </a:solidFill>
                    <a:latin typeface="Telegraf Bold"/>
                    <a:ea typeface="Telegraf Bold"/>
                    <a:cs typeface="Telegraf Bold"/>
                    <a:sym typeface="Telegraf Bold"/>
                  </a:rPr>
                  <a:t>👩‍💼</a:t>
                </a:r>
              </a:p>
            </p:txBody>
          </p:sp>
        </p:grpSp>
        <p:grpSp>
          <p:nvGrpSpPr>
            <p:cNvPr id="29" name="Group 29"/>
            <p:cNvGrpSpPr/>
            <p:nvPr/>
          </p:nvGrpSpPr>
          <p:grpSpPr>
            <a:xfrm>
              <a:off x="9477756" y="5212080"/>
              <a:ext cx="3360420" cy="1097280"/>
              <a:chOff x="0" y="0"/>
              <a:chExt cx="4480560" cy="1463040"/>
            </a:xfrm>
          </p:grpSpPr>
          <p:sp>
            <p:nvSpPr>
              <p:cNvPr id="30" name="Freeform 30"/>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31" name="TextBox 31"/>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HR PROFESSIONALS</a:t>
                </a:r>
              </a:p>
            </p:txBody>
          </p:sp>
        </p:grpSp>
      </p:grpSp>
      <p:grpSp>
        <p:nvGrpSpPr>
          <p:cNvPr id="48" name="Group 47">
            <a:extLst>
              <a:ext uri="{FF2B5EF4-FFF2-40B4-BE49-F238E27FC236}">
                <a16:creationId xmlns:a16="http://schemas.microsoft.com/office/drawing/2014/main" id="{8E1D7C45-C90B-4A1F-8ED1-29F6EB0CF157}"/>
              </a:ext>
            </a:extLst>
          </p:cNvPr>
          <p:cNvGrpSpPr/>
          <p:nvPr/>
        </p:nvGrpSpPr>
        <p:grpSpPr>
          <a:xfrm rot="1185073">
            <a:off x="12606402" y="2870302"/>
            <a:ext cx="3771900" cy="3703320"/>
            <a:chOff x="13427964" y="2948940"/>
            <a:chExt cx="3771900" cy="3703320"/>
          </a:xfrm>
        </p:grpSpPr>
        <p:grpSp>
          <p:nvGrpSpPr>
            <p:cNvPr id="32" name="Group 32"/>
            <p:cNvGrpSpPr/>
            <p:nvPr/>
          </p:nvGrpSpPr>
          <p:grpSpPr>
            <a:xfrm>
              <a:off x="13427964" y="2948940"/>
              <a:ext cx="3771900" cy="3703320"/>
              <a:chOff x="0" y="0"/>
              <a:chExt cx="5029200" cy="4937760"/>
            </a:xfrm>
          </p:grpSpPr>
          <p:sp>
            <p:nvSpPr>
              <p:cNvPr id="33" name="Freeform 33"/>
              <p:cNvSpPr/>
              <p:nvPr/>
            </p:nvSpPr>
            <p:spPr>
              <a:xfrm>
                <a:off x="0" y="0"/>
                <a:ext cx="5029200" cy="4937760"/>
              </a:xfrm>
              <a:custGeom>
                <a:avLst/>
                <a:gdLst/>
                <a:ahLst/>
                <a:cxnLst/>
                <a:rect l="l" t="t" r="r" b="b"/>
                <a:pathLst>
                  <a:path w="5029200" h="4937760">
                    <a:moveTo>
                      <a:pt x="0" y="219456"/>
                    </a:moveTo>
                    <a:cubicBezTo>
                      <a:pt x="0" y="98298"/>
                      <a:pt x="98298" y="0"/>
                      <a:pt x="219456" y="0"/>
                    </a:cubicBezTo>
                    <a:lnTo>
                      <a:pt x="4809744" y="0"/>
                    </a:lnTo>
                    <a:cubicBezTo>
                      <a:pt x="4930902" y="0"/>
                      <a:pt x="5029200" y="98298"/>
                      <a:pt x="5029200" y="219456"/>
                    </a:cubicBezTo>
                    <a:lnTo>
                      <a:pt x="5029200" y="4718304"/>
                    </a:lnTo>
                    <a:cubicBezTo>
                      <a:pt x="5029200" y="4839462"/>
                      <a:pt x="4930902" y="4937760"/>
                      <a:pt x="4809744" y="4937760"/>
                    </a:cubicBezTo>
                    <a:lnTo>
                      <a:pt x="219456" y="4937760"/>
                    </a:lnTo>
                    <a:cubicBezTo>
                      <a:pt x="98298" y="4937760"/>
                      <a:pt x="0" y="4839462"/>
                      <a:pt x="0" y="4718304"/>
                    </a:cubicBezTo>
                    <a:close/>
                  </a:path>
                </a:pathLst>
              </a:custGeom>
              <a:solidFill>
                <a:srgbClr val="D2F15D"/>
              </a:solidFill>
            </p:spPr>
          </p:sp>
        </p:grpSp>
        <p:grpSp>
          <p:nvGrpSpPr>
            <p:cNvPr id="34" name="Group 34"/>
            <p:cNvGrpSpPr/>
            <p:nvPr/>
          </p:nvGrpSpPr>
          <p:grpSpPr>
            <a:xfrm>
              <a:off x="13427964" y="3497580"/>
              <a:ext cx="3771900" cy="1371600"/>
              <a:chOff x="0" y="0"/>
              <a:chExt cx="5029200" cy="1828800"/>
            </a:xfrm>
          </p:grpSpPr>
          <p:sp>
            <p:nvSpPr>
              <p:cNvPr id="35" name="Freeform 35"/>
              <p:cNvSpPr/>
              <p:nvPr/>
            </p:nvSpPr>
            <p:spPr>
              <a:xfrm>
                <a:off x="0" y="0"/>
                <a:ext cx="5029200" cy="1828800"/>
              </a:xfrm>
              <a:custGeom>
                <a:avLst/>
                <a:gdLst/>
                <a:ahLst/>
                <a:cxnLst/>
                <a:rect l="l" t="t" r="r" b="b"/>
                <a:pathLst>
                  <a:path w="5029200" h="1828800">
                    <a:moveTo>
                      <a:pt x="0" y="0"/>
                    </a:moveTo>
                    <a:lnTo>
                      <a:pt x="5029200" y="0"/>
                    </a:lnTo>
                    <a:lnTo>
                      <a:pt x="5029200" y="1828800"/>
                    </a:lnTo>
                    <a:lnTo>
                      <a:pt x="0" y="1828800"/>
                    </a:lnTo>
                    <a:close/>
                  </a:path>
                </a:pathLst>
              </a:custGeom>
              <a:blipFill>
                <a:blip r:embed="rId3">
                  <a:alphaModFix amt="0"/>
                </a:blip>
                <a:stretch>
                  <a:fillRect t="-3583" b="-3583"/>
                </a:stretch>
              </a:blipFill>
            </p:spPr>
          </p:sp>
          <p:sp>
            <p:nvSpPr>
              <p:cNvPr id="36" name="TextBox 36"/>
              <p:cNvSpPr txBox="1"/>
              <p:nvPr/>
            </p:nvSpPr>
            <p:spPr>
              <a:xfrm>
                <a:off x="0" y="-76200"/>
                <a:ext cx="5029200" cy="1905000"/>
              </a:xfrm>
              <a:prstGeom prst="rect">
                <a:avLst/>
              </a:prstGeom>
            </p:spPr>
            <p:txBody>
              <a:bodyPr lIns="0" tIns="0" rIns="0" bIns="0" rtlCol="0" anchor="ctr"/>
              <a:lstStyle/>
              <a:p>
                <a:pPr algn="ctr">
                  <a:lnSpc>
                    <a:spcPts val="7200"/>
                  </a:lnSpc>
                </a:pPr>
                <a:r>
                  <a:rPr lang="en-US" sz="6000" b="1">
                    <a:solidFill>
                      <a:srgbClr val="1B1B1B"/>
                    </a:solidFill>
                    <a:latin typeface="Telegraf Bold"/>
                    <a:ea typeface="Telegraf Bold"/>
                    <a:cs typeface="Telegraf Bold"/>
                    <a:sym typeface="Telegraf Bold"/>
                  </a:rPr>
                  <a:t>🧑‍💻</a:t>
                </a:r>
              </a:p>
            </p:txBody>
          </p:sp>
        </p:grpSp>
        <p:grpSp>
          <p:nvGrpSpPr>
            <p:cNvPr id="37" name="Group 37"/>
            <p:cNvGrpSpPr/>
            <p:nvPr/>
          </p:nvGrpSpPr>
          <p:grpSpPr>
            <a:xfrm>
              <a:off x="13633704" y="5212080"/>
              <a:ext cx="3360420" cy="1097280"/>
              <a:chOff x="0" y="0"/>
              <a:chExt cx="4480560" cy="1463040"/>
            </a:xfrm>
          </p:grpSpPr>
          <p:sp>
            <p:nvSpPr>
              <p:cNvPr id="38" name="Freeform 38"/>
              <p:cNvSpPr/>
              <p:nvPr/>
            </p:nvSpPr>
            <p:spPr>
              <a:xfrm>
                <a:off x="0" y="0"/>
                <a:ext cx="4480560" cy="1463040"/>
              </a:xfrm>
              <a:custGeom>
                <a:avLst/>
                <a:gdLst/>
                <a:ahLst/>
                <a:cxnLst/>
                <a:rect l="l" t="t" r="r" b="b"/>
                <a:pathLst>
                  <a:path w="4480560" h="1463040">
                    <a:moveTo>
                      <a:pt x="0" y="0"/>
                    </a:moveTo>
                    <a:lnTo>
                      <a:pt x="4480560" y="0"/>
                    </a:lnTo>
                    <a:lnTo>
                      <a:pt x="4480560" y="1463040"/>
                    </a:lnTo>
                    <a:lnTo>
                      <a:pt x="0" y="1463040"/>
                    </a:lnTo>
                    <a:close/>
                  </a:path>
                </a:pathLst>
              </a:custGeom>
              <a:blipFill>
                <a:blip r:embed="rId3">
                  <a:alphaModFix amt="0"/>
                </a:blip>
                <a:stretch>
                  <a:fillRect t="-9672" b="-9672"/>
                </a:stretch>
              </a:blipFill>
            </p:spPr>
          </p:sp>
          <p:sp>
            <p:nvSpPr>
              <p:cNvPr id="39" name="TextBox 39"/>
              <p:cNvSpPr txBox="1"/>
              <p:nvPr/>
            </p:nvSpPr>
            <p:spPr>
              <a:xfrm>
                <a:off x="0" y="0"/>
                <a:ext cx="4480560" cy="1463040"/>
              </a:xfrm>
              <a:prstGeom prst="rect">
                <a:avLst/>
              </a:prstGeom>
            </p:spPr>
            <p:txBody>
              <a:bodyPr lIns="0" tIns="0" rIns="0" bIns="0" rtlCol="0" anchor="ctr"/>
              <a:lstStyle/>
              <a:p>
                <a:pPr algn="ctr">
                  <a:lnSpc>
                    <a:spcPts val="2430"/>
                  </a:lnSpc>
                </a:pPr>
                <a:r>
                  <a:rPr lang="en-US" sz="2025">
                    <a:solidFill>
                      <a:srgbClr val="1B1B1B"/>
                    </a:solidFill>
                    <a:latin typeface="Muli"/>
                    <a:ea typeface="Muli"/>
                    <a:cs typeface="Muli"/>
                    <a:sym typeface="Muli"/>
                  </a:rPr>
                  <a:t>GENERATION Z</a:t>
                </a:r>
              </a:p>
            </p:txBody>
          </p:sp>
        </p:grpSp>
      </p:grpSp>
      <p:sp>
        <p:nvSpPr>
          <p:cNvPr id="40" name="AutoShape 40"/>
          <p:cNvSpPr/>
          <p:nvPr/>
        </p:nvSpPr>
        <p:spPr>
          <a:xfrm rot="4140">
            <a:off x="1179190" y="7646715"/>
            <a:ext cx="15929620" cy="0"/>
          </a:xfrm>
          <a:prstGeom prst="line">
            <a:avLst/>
          </a:prstGeom>
          <a:ln w="9525" cap="rnd">
            <a:solidFill>
              <a:srgbClr val="1B1B1B"/>
            </a:solidFill>
            <a:prstDash val="solid"/>
            <a:headEnd type="none" w="sm" len="sm"/>
            <a:tailEnd type="none" w="sm" len="sm"/>
          </a:ln>
        </p:spPr>
      </p:sp>
      <p:grpSp>
        <p:nvGrpSpPr>
          <p:cNvPr id="41" name="Group 41"/>
          <p:cNvGrpSpPr/>
          <p:nvPr/>
        </p:nvGrpSpPr>
        <p:grpSpPr>
          <a:xfrm>
            <a:off x="960120" y="7680960"/>
            <a:ext cx="15910560" cy="1097280"/>
            <a:chOff x="0" y="0"/>
            <a:chExt cx="21214080" cy="1463040"/>
          </a:xfrm>
        </p:grpSpPr>
        <p:sp>
          <p:nvSpPr>
            <p:cNvPr id="42" name="Freeform 42"/>
            <p:cNvSpPr/>
            <p:nvPr/>
          </p:nvSpPr>
          <p:spPr>
            <a:xfrm>
              <a:off x="0" y="0"/>
              <a:ext cx="21214080" cy="1463040"/>
            </a:xfrm>
            <a:custGeom>
              <a:avLst/>
              <a:gdLst/>
              <a:ahLst/>
              <a:cxnLst/>
              <a:rect l="l" t="t" r="r" b="b"/>
              <a:pathLst>
                <a:path w="21214080" h="1463040">
                  <a:moveTo>
                    <a:pt x="0" y="0"/>
                  </a:moveTo>
                  <a:lnTo>
                    <a:pt x="21214080" y="0"/>
                  </a:lnTo>
                  <a:lnTo>
                    <a:pt x="21214080" y="1463040"/>
                  </a:lnTo>
                  <a:lnTo>
                    <a:pt x="0" y="1463040"/>
                  </a:lnTo>
                  <a:close/>
                </a:path>
              </a:pathLst>
            </a:custGeom>
            <a:blipFill>
              <a:blip r:embed="rId3">
                <a:alphaModFix amt="0"/>
              </a:blip>
              <a:stretch>
                <a:fillRect t="-232533" b="-232533"/>
              </a:stretch>
            </a:blipFill>
          </p:spPr>
        </p:sp>
        <p:sp>
          <p:nvSpPr>
            <p:cNvPr id="43" name="TextBox 43"/>
            <p:cNvSpPr txBox="1"/>
            <p:nvPr/>
          </p:nvSpPr>
          <p:spPr>
            <a:xfrm>
              <a:off x="0" y="0"/>
              <a:ext cx="21214080" cy="14630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“We are not talking about the future. We are already part of it.”</a:t>
              </a:r>
            </a:p>
          </p:txBody>
        </p:sp>
      </p:grpSp>
    </p:spTree>
    <p:extLst>
      <p:ext uri="{BB962C8B-B14F-4D97-AF65-F5344CB8AC3E}">
        <p14:creationId xmlns:p14="http://schemas.microsoft.com/office/powerpoint/2010/main" val="2714405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C7FF"/>
        </a:solidFill>
        <a:effectLst/>
      </p:bgPr>
    </p:bg>
    <p:spTree>
      <p:nvGrpSpPr>
        <p:cNvPr id="1" name=""/>
        <p:cNvGrpSpPr/>
        <p:nvPr/>
      </p:nvGrpSpPr>
      <p:grpSpPr>
        <a:xfrm>
          <a:off x="0" y="0"/>
          <a:ext cx="0" cy="0"/>
          <a:chOff x="0" y="0"/>
          <a:chExt cx="0" cy="0"/>
        </a:xfrm>
      </p:grpSpPr>
      <p:sp>
        <p:nvSpPr>
          <p:cNvPr id="72" name="Oval 71">
            <a:extLst>
              <a:ext uri="{FF2B5EF4-FFF2-40B4-BE49-F238E27FC236}">
                <a16:creationId xmlns:a16="http://schemas.microsoft.com/office/drawing/2014/main" id="{0DF58246-A0E1-4CD3-9873-4DEC01FE4A7D}"/>
              </a:ext>
            </a:extLst>
          </p:cNvPr>
          <p:cNvSpPr/>
          <p:nvPr/>
        </p:nvSpPr>
        <p:spPr>
          <a:xfrm>
            <a:off x="12008394" y="770031"/>
            <a:ext cx="3826928" cy="1888938"/>
          </a:xfrm>
          <a:prstGeom prst="ellipse">
            <a:avLst/>
          </a:prstGeom>
          <a:solidFill>
            <a:srgbClr val="CCFB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4" name="TextBox 4"/>
          <p:cNvSpPr txBox="1"/>
          <p:nvPr/>
        </p:nvSpPr>
        <p:spPr>
          <a:xfrm>
            <a:off x="236491" y="377004"/>
            <a:ext cx="15910560" cy="1270159"/>
          </a:xfrm>
          <a:prstGeom prst="rect">
            <a:avLst/>
          </a:prstGeom>
        </p:spPr>
        <p:txBody>
          <a:bodyPr lIns="0" tIns="0" rIns="0" bIns="0" rtlCol="0" anchor="ctr"/>
          <a:lstStyle/>
          <a:p>
            <a:pPr algn="l">
              <a:lnSpc>
                <a:spcPts val="4860"/>
              </a:lnSpc>
            </a:pPr>
            <a:r>
              <a:rPr lang="en-US" sz="4050" b="1" dirty="0">
                <a:solidFill>
                  <a:srgbClr val="1B1B1B"/>
                </a:solidFill>
                <a:latin typeface="Telegraf Bold"/>
                <a:ea typeface="Telegraf Bold"/>
                <a:cs typeface="Telegraf Bold"/>
                <a:sym typeface="Telegraf Bold"/>
              </a:rPr>
              <a:t>What Does Gen Z Mean for North Macedonia?</a:t>
            </a:r>
          </a:p>
        </p:txBody>
      </p:sp>
      <p:grpSp>
        <p:nvGrpSpPr>
          <p:cNvPr id="5" name="Group 5"/>
          <p:cNvGrpSpPr/>
          <p:nvPr/>
        </p:nvGrpSpPr>
        <p:grpSpPr>
          <a:xfrm>
            <a:off x="960120" y="1714500"/>
            <a:ext cx="12344400" cy="548640"/>
            <a:chOff x="0" y="0"/>
            <a:chExt cx="16459200" cy="731520"/>
          </a:xfrm>
        </p:grpSpPr>
        <p:sp>
          <p:nvSpPr>
            <p:cNvPr id="6" name="Freeform 6"/>
            <p:cNvSpPr/>
            <p:nvPr/>
          </p:nvSpPr>
          <p:spPr>
            <a:xfrm>
              <a:off x="0" y="0"/>
              <a:ext cx="16459200" cy="731520"/>
            </a:xfrm>
            <a:custGeom>
              <a:avLst/>
              <a:gdLst/>
              <a:ahLst/>
              <a:cxnLst/>
              <a:rect l="l" t="t" r="r" b="b"/>
              <a:pathLst>
                <a:path w="16459200" h="731520">
                  <a:moveTo>
                    <a:pt x="0" y="0"/>
                  </a:moveTo>
                  <a:lnTo>
                    <a:pt x="16459200" y="0"/>
                  </a:lnTo>
                  <a:lnTo>
                    <a:pt x="16459200" y="731520"/>
                  </a:lnTo>
                  <a:lnTo>
                    <a:pt x="0" y="731520"/>
                  </a:lnTo>
                  <a:close/>
                </a:path>
              </a:pathLst>
            </a:custGeom>
            <a:blipFill>
              <a:blip r:embed="rId3">
                <a:alphaModFix amt="0"/>
              </a:blip>
              <a:stretch>
                <a:fillRect t="-388413" b="-388413"/>
              </a:stretch>
            </a:blipFill>
          </p:spPr>
        </p:sp>
        <p:sp>
          <p:nvSpPr>
            <p:cNvPr id="7" name="TextBox 7"/>
            <p:cNvSpPr txBox="1"/>
            <p:nvPr/>
          </p:nvSpPr>
          <p:spPr>
            <a:xfrm>
              <a:off x="0" y="0"/>
              <a:ext cx="16459200" cy="731520"/>
            </a:xfrm>
            <a:prstGeom prst="rect">
              <a:avLst/>
            </a:prstGeom>
          </p:spPr>
          <p:txBody>
            <a:bodyPr lIns="0" tIns="0" rIns="0" bIns="0" rtlCol="0" anchor="ctr"/>
            <a:lstStyle/>
            <a:p>
              <a:pPr algn="l">
                <a:lnSpc>
                  <a:spcPts val="2520"/>
                </a:lnSpc>
              </a:pPr>
              <a:endParaRPr/>
            </a:p>
          </p:txBody>
        </p:sp>
      </p:grpSp>
      <p:grpSp>
        <p:nvGrpSpPr>
          <p:cNvPr id="8" name="Group 8"/>
          <p:cNvGrpSpPr/>
          <p:nvPr/>
        </p:nvGrpSpPr>
        <p:grpSpPr>
          <a:xfrm>
            <a:off x="10076502" y="4410078"/>
            <a:ext cx="754380" cy="754380"/>
            <a:chOff x="0" y="0"/>
            <a:chExt cx="1005840" cy="1005840"/>
          </a:xfrm>
        </p:grpSpPr>
        <p:sp>
          <p:nvSpPr>
            <p:cNvPr id="9" name="Freeform 9"/>
            <p:cNvSpPr/>
            <p:nvPr/>
          </p:nvSpPr>
          <p:spPr>
            <a:xfrm>
              <a:off x="0" y="0"/>
              <a:ext cx="1005840" cy="1005840"/>
            </a:xfrm>
            <a:custGeom>
              <a:avLst/>
              <a:gdLst/>
              <a:ahLst/>
              <a:cxnLst/>
              <a:rect l="l" t="t" r="r" b="b"/>
              <a:pathLst>
                <a:path w="1005840" h="1005840">
                  <a:moveTo>
                    <a:pt x="0" y="182880"/>
                  </a:moveTo>
                  <a:cubicBezTo>
                    <a:pt x="0" y="81915"/>
                    <a:pt x="81915" y="0"/>
                    <a:pt x="182880" y="0"/>
                  </a:cubicBezTo>
                  <a:lnTo>
                    <a:pt x="822960" y="0"/>
                  </a:lnTo>
                  <a:cubicBezTo>
                    <a:pt x="923925" y="0"/>
                    <a:pt x="1005840" y="81915"/>
                    <a:pt x="1005840" y="182880"/>
                  </a:cubicBezTo>
                  <a:lnTo>
                    <a:pt x="1005840" y="822960"/>
                  </a:lnTo>
                  <a:cubicBezTo>
                    <a:pt x="1005840" y="923925"/>
                    <a:pt x="923925" y="1005840"/>
                    <a:pt x="822960" y="1005840"/>
                  </a:cubicBezTo>
                  <a:lnTo>
                    <a:pt x="182880" y="1005840"/>
                  </a:lnTo>
                  <a:cubicBezTo>
                    <a:pt x="81915" y="1005840"/>
                    <a:pt x="0" y="923925"/>
                    <a:pt x="0" y="822960"/>
                  </a:cubicBezTo>
                  <a:close/>
                </a:path>
              </a:pathLst>
            </a:custGeom>
            <a:solidFill>
              <a:srgbClr val="D2F15D"/>
            </a:solidFill>
          </p:spPr>
        </p:sp>
      </p:grpSp>
      <p:grpSp>
        <p:nvGrpSpPr>
          <p:cNvPr id="10" name="Group 10"/>
          <p:cNvGrpSpPr/>
          <p:nvPr/>
        </p:nvGrpSpPr>
        <p:grpSpPr>
          <a:xfrm>
            <a:off x="10076502" y="4410078"/>
            <a:ext cx="754380" cy="754380"/>
            <a:chOff x="0" y="0"/>
            <a:chExt cx="1005840" cy="1005840"/>
          </a:xfrm>
        </p:grpSpPr>
        <p:sp>
          <p:nvSpPr>
            <p:cNvPr id="11" name="Freeform 11"/>
            <p:cNvSpPr/>
            <p:nvPr/>
          </p:nvSpPr>
          <p:spPr>
            <a:xfrm>
              <a:off x="0" y="0"/>
              <a:ext cx="1005840" cy="1005840"/>
            </a:xfrm>
            <a:custGeom>
              <a:avLst/>
              <a:gdLst/>
              <a:ahLst/>
              <a:cxnLst/>
              <a:rect l="l" t="t" r="r" b="b"/>
              <a:pathLst>
                <a:path w="1005840" h="1005840">
                  <a:moveTo>
                    <a:pt x="0" y="0"/>
                  </a:moveTo>
                  <a:lnTo>
                    <a:pt x="1005840" y="0"/>
                  </a:lnTo>
                  <a:lnTo>
                    <a:pt x="1005840" y="1005840"/>
                  </a:lnTo>
                  <a:lnTo>
                    <a:pt x="0" y="1005840"/>
                  </a:lnTo>
                  <a:close/>
                </a:path>
              </a:pathLst>
            </a:custGeom>
            <a:blipFill>
              <a:blip r:embed="rId3">
                <a:alphaModFix amt="0"/>
              </a:blip>
              <a:stretch>
                <a:fillRect l="-78303" r="-78303"/>
              </a:stretch>
            </a:blipFill>
          </p:spPr>
        </p:sp>
        <p:sp>
          <p:nvSpPr>
            <p:cNvPr id="12" name="TextBox 12"/>
            <p:cNvSpPr txBox="1"/>
            <p:nvPr/>
          </p:nvSpPr>
          <p:spPr>
            <a:xfrm>
              <a:off x="0" y="0"/>
              <a:ext cx="1005840" cy="10058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a:t>
              </a:r>
            </a:p>
          </p:txBody>
        </p:sp>
      </p:grpSp>
      <p:grpSp>
        <p:nvGrpSpPr>
          <p:cNvPr id="13" name="Group 13"/>
          <p:cNvGrpSpPr/>
          <p:nvPr/>
        </p:nvGrpSpPr>
        <p:grpSpPr>
          <a:xfrm>
            <a:off x="11105202" y="4451226"/>
            <a:ext cx="9189720" cy="685800"/>
            <a:chOff x="0" y="0"/>
            <a:chExt cx="12252960" cy="914400"/>
          </a:xfrm>
        </p:grpSpPr>
        <p:sp>
          <p:nvSpPr>
            <p:cNvPr id="14" name="Freeform 14"/>
            <p:cNvSpPr/>
            <p:nvPr/>
          </p:nvSpPr>
          <p:spPr>
            <a:xfrm>
              <a:off x="0" y="0"/>
              <a:ext cx="12252960" cy="914400"/>
            </a:xfrm>
            <a:custGeom>
              <a:avLst/>
              <a:gdLst/>
              <a:ahLst/>
              <a:cxnLst/>
              <a:rect l="l" t="t" r="r" b="b"/>
              <a:pathLst>
                <a:path w="12252960" h="914400">
                  <a:moveTo>
                    <a:pt x="0" y="0"/>
                  </a:moveTo>
                  <a:lnTo>
                    <a:pt x="12252960" y="0"/>
                  </a:lnTo>
                  <a:lnTo>
                    <a:pt x="12252960" y="914400"/>
                  </a:lnTo>
                  <a:lnTo>
                    <a:pt x="0" y="914400"/>
                  </a:lnTo>
                  <a:close/>
                </a:path>
              </a:pathLst>
            </a:custGeom>
            <a:blipFill>
              <a:blip r:embed="rId3">
                <a:alphaModFix amt="0"/>
              </a:blip>
              <a:stretch>
                <a:fillRect t="-211099" b="-211099"/>
              </a:stretch>
            </a:blipFill>
          </p:spPr>
        </p:sp>
        <p:sp>
          <p:nvSpPr>
            <p:cNvPr id="15" name="TextBox 15"/>
            <p:cNvSpPr txBox="1"/>
            <p:nvPr/>
          </p:nvSpPr>
          <p:spPr>
            <a:xfrm>
              <a:off x="0" y="0"/>
              <a:ext cx="12252960" cy="914400"/>
            </a:xfrm>
            <a:prstGeom prst="rect">
              <a:avLst/>
            </a:prstGeom>
          </p:spPr>
          <p:txBody>
            <a:bodyPr lIns="0" tIns="0" rIns="0" bIns="0" rtlCol="0" anchor="ctr"/>
            <a:lstStyle/>
            <a:p>
              <a:pPr algn="l">
                <a:lnSpc>
                  <a:spcPts val="2790"/>
                </a:lnSpc>
              </a:pPr>
              <a:r>
                <a:rPr lang="en-US" sz="2325">
                  <a:solidFill>
                    <a:srgbClr val="1B1B1B"/>
                  </a:solidFill>
                  <a:latin typeface="Muli"/>
                  <a:ea typeface="Muli"/>
                  <a:cs typeface="Muli"/>
                  <a:sym typeface="Muli"/>
                </a:rPr>
                <a:t>Young people entering the labour market</a:t>
              </a:r>
            </a:p>
          </p:txBody>
        </p:sp>
      </p:grpSp>
      <p:grpSp>
        <p:nvGrpSpPr>
          <p:cNvPr id="16" name="Group 16"/>
          <p:cNvGrpSpPr/>
          <p:nvPr/>
        </p:nvGrpSpPr>
        <p:grpSpPr>
          <a:xfrm>
            <a:off x="10076502" y="5397630"/>
            <a:ext cx="754380" cy="754380"/>
            <a:chOff x="0" y="0"/>
            <a:chExt cx="1005840" cy="1005840"/>
          </a:xfrm>
        </p:grpSpPr>
        <p:sp>
          <p:nvSpPr>
            <p:cNvPr id="17" name="Freeform 17"/>
            <p:cNvSpPr/>
            <p:nvPr/>
          </p:nvSpPr>
          <p:spPr>
            <a:xfrm>
              <a:off x="0" y="0"/>
              <a:ext cx="1005840" cy="1005840"/>
            </a:xfrm>
            <a:custGeom>
              <a:avLst/>
              <a:gdLst/>
              <a:ahLst/>
              <a:cxnLst/>
              <a:rect l="l" t="t" r="r" b="b"/>
              <a:pathLst>
                <a:path w="1005840" h="1005840">
                  <a:moveTo>
                    <a:pt x="0" y="182880"/>
                  </a:moveTo>
                  <a:cubicBezTo>
                    <a:pt x="0" y="81915"/>
                    <a:pt x="81915" y="0"/>
                    <a:pt x="182880" y="0"/>
                  </a:cubicBezTo>
                  <a:lnTo>
                    <a:pt x="822960" y="0"/>
                  </a:lnTo>
                  <a:cubicBezTo>
                    <a:pt x="923925" y="0"/>
                    <a:pt x="1005840" y="81915"/>
                    <a:pt x="1005840" y="182880"/>
                  </a:cubicBezTo>
                  <a:lnTo>
                    <a:pt x="1005840" y="822960"/>
                  </a:lnTo>
                  <a:cubicBezTo>
                    <a:pt x="1005840" y="923925"/>
                    <a:pt x="923925" y="1005840"/>
                    <a:pt x="822960" y="1005840"/>
                  </a:cubicBezTo>
                  <a:lnTo>
                    <a:pt x="182880" y="1005840"/>
                  </a:lnTo>
                  <a:cubicBezTo>
                    <a:pt x="81915" y="1005840"/>
                    <a:pt x="0" y="923925"/>
                    <a:pt x="0" y="822960"/>
                  </a:cubicBezTo>
                  <a:close/>
                </a:path>
              </a:pathLst>
            </a:custGeom>
            <a:solidFill>
              <a:srgbClr val="D2F15D"/>
            </a:solidFill>
          </p:spPr>
        </p:sp>
      </p:grpSp>
      <p:grpSp>
        <p:nvGrpSpPr>
          <p:cNvPr id="18" name="Group 18"/>
          <p:cNvGrpSpPr/>
          <p:nvPr/>
        </p:nvGrpSpPr>
        <p:grpSpPr>
          <a:xfrm>
            <a:off x="10076502" y="5397630"/>
            <a:ext cx="754380" cy="754380"/>
            <a:chOff x="0" y="0"/>
            <a:chExt cx="1005840" cy="1005840"/>
          </a:xfrm>
        </p:grpSpPr>
        <p:sp>
          <p:nvSpPr>
            <p:cNvPr id="19" name="Freeform 19"/>
            <p:cNvSpPr/>
            <p:nvPr/>
          </p:nvSpPr>
          <p:spPr>
            <a:xfrm>
              <a:off x="0" y="0"/>
              <a:ext cx="1005840" cy="1005840"/>
            </a:xfrm>
            <a:custGeom>
              <a:avLst/>
              <a:gdLst/>
              <a:ahLst/>
              <a:cxnLst/>
              <a:rect l="l" t="t" r="r" b="b"/>
              <a:pathLst>
                <a:path w="1005840" h="1005840">
                  <a:moveTo>
                    <a:pt x="0" y="0"/>
                  </a:moveTo>
                  <a:lnTo>
                    <a:pt x="1005840" y="0"/>
                  </a:lnTo>
                  <a:lnTo>
                    <a:pt x="1005840" y="1005840"/>
                  </a:lnTo>
                  <a:lnTo>
                    <a:pt x="0" y="1005840"/>
                  </a:lnTo>
                  <a:close/>
                </a:path>
              </a:pathLst>
            </a:custGeom>
            <a:blipFill>
              <a:blip r:embed="rId3">
                <a:alphaModFix amt="0"/>
              </a:blip>
              <a:stretch>
                <a:fillRect l="-78303" r="-78303"/>
              </a:stretch>
            </a:blipFill>
          </p:spPr>
        </p:sp>
        <p:sp>
          <p:nvSpPr>
            <p:cNvPr id="20" name="TextBox 20"/>
            <p:cNvSpPr txBox="1"/>
            <p:nvPr/>
          </p:nvSpPr>
          <p:spPr>
            <a:xfrm>
              <a:off x="0" y="0"/>
              <a:ext cx="1005840" cy="10058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a:t>
              </a:r>
            </a:p>
          </p:txBody>
        </p:sp>
      </p:grpSp>
      <p:grpSp>
        <p:nvGrpSpPr>
          <p:cNvPr id="21" name="Group 21"/>
          <p:cNvGrpSpPr/>
          <p:nvPr/>
        </p:nvGrpSpPr>
        <p:grpSpPr>
          <a:xfrm>
            <a:off x="11105202" y="5438778"/>
            <a:ext cx="9189720" cy="685800"/>
            <a:chOff x="0" y="0"/>
            <a:chExt cx="12252960" cy="914400"/>
          </a:xfrm>
        </p:grpSpPr>
        <p:sp>
          <p:nvSpPr>
            <p:cNvPr id="22" name="Freeform 22"/>
            <p:cNvSpPr/>
            <p:nvPr/>
          </p:nvSpPr>
          <p:spPr>
            <a:xfrm>
              <a:off x="0" y="0"/>
              <a:ext cx="12252960" cy="914400"/>
            </a:xfrm>
            <a:custGeom>
              <a:avLst/>
              <a:gdLst/>
              <a:ahLst/>
              <a:cxnLst/>
              <a:rect l="l" t="t" r="r" b="b"/>
              <a:pathLst>
                <a:path w="12252960" h="914400">
                  <a:moveTo>
                    <a:pt x="0" y="0"/>
                  </a:moveTo>
                  <a:lnTo>
                    <a:pt x="12252960" y="0"/>
                  </a:lnTo>
                  <a:lnTo>
                    <a:pt x="12252960" y="914400"/>
                  </a:lnTo>
                  <a:lnTo>
                    <a:pt x="0" y="914400"/>
                  </a:lnTo>
                  <a:close/>
                </a:path>
              </a:pathLst>
            </a:custGeom>
            <a:blipFill>
              <a:blip r:embed="rId3">
                <a:alphaModFix amt="0"/>
              </a:blip>
              <a:stretch>
                <a:fillRect t="-211099" b="-211099"/>
              </a:stretch>
            </a:blipFill>
          </p:spPr>
        </p:sp>
        <p:sp>
          <p:nvSpPr>
            <p:cNvPr id="23" name="TextBox 23"/>
            <p:cNvSpPr txBox="1"/>
            <p:nvPr/>
          </p:nvSpPr>
          <p:spPr>
            <a:xfrm>
              <a:off x="0" y="0"/>
              <a:ext cx="12252960" cy="914400"/>
            </a:xfrm>
            <a:prstGeom prst="rect">
              <a:avLst/>
            </a:prstGeom>
          </p:spPr>
          <p:txBody>
            <a:bodyPr lIns="0" tIns="0" rIns="0" bIns="0" rtlCol="0" anchor="ctr"/>
            <a:lstStyle/>
            <a:p>
              <a:pPr algn="l">
                <a:lnSpc>
                  <a:spcPts val="2790"/>
                </a:lnSpc>
              </a:pPr>
              <a:r>
                <a:rPr lang="en-US" sz="2325">
                  <a:solidFill>
                    <a:srgbClr val="1B1B1B"/>
                  </a:solidFill>
                  <a:latin typeface="Muli"/>
                  <a:ea typeface="Muli"/>
                  <a:cs typeface="Muli"/>
                  <a:sym typeface="Muli"/>
                </a:rPr>
                <a:t>High competition for talent</a:t>
              </a:r>
            </a:p>
          </p:txBody>
        </p:sp>
      </p:grpSp>
      <p:grpSp>
        <p:nvGrpSpPr>
          <p:cNvPr id="24" name="Group 24"/>
          <p:cNvGrpSpPr/>
          <p:nvPr/>
        </p:nvGrpSpPr>
        <p:grpSpPr>
          <a:xfrm>
            <a:off x="10076502" y="6385182"/>
            <a:ext cx="754380" cy="754380"/>
            <a:chOff x="0" y="0"/>
            <a:chExt cx="1005840" cy="1005840"/>
          </a:xfrm>
        </p:grpSpPr>
        <p:sp>
          <p:nvSpPr>
            <p:cNvPr id="25" name="Freeform 25"/>
            <p:cNvSpPr/>
            <p:nvPr/>
          </p:nvSpPr>
          <p:spPr>
            <a:xfrm>
              <a:off x="0" y="0"/>
              <a:ext cx="1005840" cy="1005840"/>
            </a:xfrm>
            <a:custGeom>
              <a:avLst/>
              <a:gdLst/>
              <a:ahLst/>
              <a:cxnLst/>
              <a:rect l="l" t="t" r="r" b="b"/>
              <a:pathLst>
                <a:path w="1005840" h="1005840">
                  <a:moveTo>
                    <a:pt x="0" y="182880"/>
                  </a:moveTo>
                  <a:cubicBezTo>
                    <a:pt x="0" y="81915"/>
                    <a:pt x="81915" y="0"/>
                    <a:pt x="182880" y="0"/>
                  </a:cubicBezTo>
                  <a:lnTo>
                    <a:pt x="822960" y="0"/>
                  </a:lnTo>
                  <a:cubicBezTo>
                    <a:pt x="923925" y="0"/>
                    <a:pt x="1005840" y="81915"/>
                    <a:pt x="1005840" y="182880"/>
                  </a:cubicBezTo>
                  <a:lnTo>
                    <a:pt x="1005840" y="822960"/>
                  </a:lnTo>
                  <a:cubicBezTo>
                    <a:pt x="1005840" y="923925"/>
                    <a:pt x="923925" y="1005840"/>
                    <a:pt x="822960" y="1005840"/>
                  </a:cubicBezTo>
                  <a:lnTo>
                    <a:pt x="182880" y="1005840"/>
                  </a:lnTo>
                  <a:cubicBezTo>
                    <a:pt x="81915" y="1005840"/>
                    <a:pt x="0" y="923925"/>
                    <a:pt x="0" y="822960"/>
                  </a:cubicBezTo>
                  <a:close/>
                </a:path>
              </a:pathLst>
            </a:custGeom>
            <a:solidFill>
              <a:srgbClr val="D2F15D"/>
            </a:solidFill>
          </p:spPr>
        </p:sp>
      </p:grpSp>
      <p:grpSp>
        <p:nvGrpSpPr>
          <p:cNvPr id="26" name="Group 26"/>
          <p:cNvGrpSpPr/>
          <p:nvPr/>
        </p:nvGrpSpPr>
        <p:grpSpPr>
          <a:xfrm>
            <a:off x="10076502" y="6385182"/>
            <a:ext cx="754380" cy="754380"/>
            <a:chOff x="0" y="0"/>
            <a:chExt cx="1005840" cy="1005840"/>
          </a:xfrm>
        </p:grpSpPr>
        <p:sp>
          <p:nvSpPr>
            <p:cNvPr id="27" name="Freeform 27"/>
            <p:cNvSpPr/>
            <p:nvPr/>
          </p:nvSpPr>
          <p:spPr>
            <a:xfrm>
              <a:off x="0" y="0"/>
              <a:ext cx="1005840" cy="1005840"/>
            </a:xfrm>
            <a:custGeom>
              <a:avLst/>
              <a:gdLst/>
              <a:ahLst/>
              <a:cxnLst/>
              <a:rect l="l" t="t" r="r" b="b"/>
              <a:pathLst>
                <a:path w="1005840" h="1005840">
                  <a:moveTo>
                    <a:pt x="0" y="0"/>
                  </a:moveTo>
                  <a:lnTo>
                    <a:pt x="1005840" y="0"/>
                  </a:lnTo>
                  <a:lnTo>
                    <a:pt x="1005840" y="1005840"/>
                  </a:lnTo>
                  <a:lnTo>
                    <a:pt x="0" y="1005840"/>
                  </a:lnTo>
                  <a:close/>
                </a:path>
              </a:pathLst>
            </a:custGeom>
            <a:blipFill>
              <a:blip r:embed="rId3">
                <a:alphaModFix amt="0"/>
              </a:blip>
              <a:stretch>
                <a:fillRect l="-78303" r="-78303"/>
              </a:stretch>
            </a:blipFill>
          </p:spPr>
        </p:sp>
        <p:sp>
          <p:nvSpPr>
            <p:cNvPr id="28" name="TextBox 28"/>
            <p:cNvSpPr txBox="1"/>
            <p:nvPr/>
          </p:nvSpPr>
          <p:spPr>
            <a:xfrm>
              <a:off x="0" y="0"/>
              <a:ext cx="1005840" cy="10058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a:t>
              </a:r>
            </a:p>
          </p:txBody>
        </p:sp>
      </p:grpSp>
      <p:grpSp>
        <p:nvGrpSpPr>
          <p:cNvPr id="29" name="Group 29"/>
          <p:cNvGrpSpPr/>
          <p:nvPr/>
        </p:nvGrpSpPr>
        <p:grpSpPr>
          <a:xfrm>
            <a:off x="11196644" y="6444679"/>
            <a:ext cx="9189720" cy="685800"/>
            <a:chOff x="0" y="0"/>
            <a:chExt cx="12252960" cy="914400"/>
          </a:xfrm>
        </p:grpSpPr>
        <p:sp>
          <p:nvSpPr>
            <p:cNvPr id="30" name="Freeform 30"/>
            <p:cNvSpPr/>
            <p:nvPr/>
          </p:nvSpPr>
          <p:spPr>
            <a:xfrm>
              <a:off x="0" y="0"/>
              <a:ext cx="12252960" cy="914400"/>
            </a:xfrm>
            <a:custGeom>
              <a:avLst/>
              <a:gdLst/>
              <a:ahLst/>
              <a:cxnLst/>
              <a:rect l="l" t="t" r="r" b="b"/>
              <a:pathLst>
                <a:path w="12252960" h="914400">
                  <a:moveTo>
                    <a:pt x="0" y="0"/>
                  </a:moveTo>
                  <a:lnTo>
                    <a:pt x="12252960" y="0"/>
                  </a:lnTo>
                  <a:lnTo>
                    <a:pt x="12252960" y="914400"/>
                  </a:lnTo>
                  <a:lnTo>
                    <a:pt x="0" y="914400"/>
                  </a:lnTo>
                  <a:close/>
                </a:path>
              </a:pathLst>
            </a:custGeom>
            <a:blipFill>
              <a:blip r:embed="rId3">
                <a:alphaModFix amt="0"/>
              </a:blip>
              <a:stretch>
                <a:fillRect t="-211099" b="-211099"/>
              </a:stretch>
            </a:blipFill>
          </p:spPr>
        </p:sp>
        <p:sp>
          <p:nvSpPr>
            <p:cNvPr id="31" name="TextBox 31"/>
            <p:cNvSpPr txBox="1"/>
            <p:nvPr/>
          </p:nvSpPr>
          <p:spPr>
            <a:xfrm>
              <a:off x="0" y="0"/>
              <a:ext cx="12252960" cy="914400"/>
            </a:xfrm>
            <a:prstGeom prst="rect">
              <a:avLst/>
            </a:prstGeom>
          </p:spPr>
          <p:txBody>
            <a:bodyPr lIns="0" tIns="0" rIns="0" bIns="0" rtlCol="0" anchor="ctr"/>
            <a:lstStyle/>
            <a:p>
              <a:pPr algn="l">
                <a:lnSpc>
                  <a:spcPts val="2790"/>
                </a:lnSpc>
              </a:pPr>
              <a:r>
                <a:rPr lang="en-US" sz="2325">
                  <a:solidFill>
                    <a:srgbClr val="1B1B1B"/>
                  </a:solidFill>
                  <a:latin typeface="Muli"/>
                  <a:ea typeface="Muli"/>
                  <a:cs typeface="Muli"/>
                  <a:sym typeface="Muli"/>
                </a:rPr>
                <a:t>Emigration &amp; brain drain</a:t>
              </a:r>
            </a:p>
          </p:txBody>
        </p:sp>
      </p:grpSp>
      <p:grpSp>
        <p:nvGrpSpPr>
          <p:cNvPr id="32" name="Group 32"/>
          <p:cNvGrpSpPr/>
          <p:nvPr/>
        </p:nvGrpSpPr>
        <p:grpSpPr>
          <a:xfrm>
            <a:off x="10076502" y="7372734"/>
            <a:ext cx="754380" cy="754380"/>
            <a:chOff x="0" y="0"/>
            <a:chExt cx="1005840" cy="1005840"/>
          </a:xfrm>
        </p:grpSpPr>
        <p:sp>
          <p:nvSpPr>
            <p:cNvPr id="33" name="Freeform 33"/>
            <p:cNvSpPr/>
            <p:nvPr/>
          </p:nvSpPr>
          <p:spPr>
            <a:xfrm>
              <a:off x="0" y="0"/>
              <a:ext cx="1005840" cy="1005840"/>
            </a:xfrm>
            <a:custGeom>
              <a:avLst/>
              <a:gdLst/>
              <a:ahLst/>
              <a:cxnLst/>
              <a:rect l="l" t="t" r="r" b="b"/>
              <a:pathLst>
                <a:path w="1005840" h="1005840">
                  <a:moveTo>
                    <a:pt x="0" y="182880"/>
                  </a:moveTo>
                  <a:cubicBezTo>
                    <a:pt x="0" y="81915"/>
                    <a:pt x="81915" y="0"/>
                    <a:pt x="182880" y="0"/>
                  </a:cubicBezTo>
                  <a:lnTo>
                    <a:pt x="822960" y="0"/>
                  </a:lnTo>
                  <a:cubicBezTo>
                    <a:pt x="923925" y="0"/>
                    <a:pt x="1005840" y="81915"/>
                    <a:pt x="1005840" y="182880"/>
                  </a:cubicBezTo>
                  <a:lnTo>
                    <a:pt x="1005840" y="822960"/>
                  </a:lnTo>
                  <a:cubicBezTo>
                    <a:pt x="1005840" y="923925"/>
                    <a:pt x="923925" y="1005840"/>
                    <a:pt x="822960" y="1005840"/>
                  </a:cubicBezTo>
                  <a:lnTo>
                    <a:pt x="182880" y="1005840"/>
                  </a:lnTo>
                  <a:cubicBezTo>
                    <a:pt x="81915" y="1005840"/>
                    <a:pt x="0" y="923925"/>
                    <a:pt x="0" y="822960"/>
                  </a:cubicBezTo>
                  <a:close/>
                </a:path>
              </a:pathLst>
            </a:custGeom>
            <a:solidFill>
              <a:srgbClr val="D2F15D"/>
            </a:solidFill>
          </p:spPr>
        </p:sp>
      </p:grpSp>
      <p:grpSp>
        <p:nvGrpSpPr>
          <p:cNvPr id="34" name="Group 34"/>
          <p:cNvGrpSpPr/>
          <p:nvPr/>
        </p:nvGrpSpPr>
        <p:grpSpPr>
          <a:xfrm>
            <a:off x="10076502" y="7372734"/>
            <a:ext cx="754380" cy="754380"/>
            <a:chOff x="0" y="0"/>
            <a:chExt cx="1005840" cy="1005840"/>
          </a:xfrm>
        </p:grpSpPr>
        <p:sp>
          <p:nvSpPr>
            <p:cNvPr id="35" name="Freeform 35"/>
            <p:cNvSpPr/>
            <p:nvPr/>
          </p:nvSpPr>
          <p:spPr>
            <a:xfrm>
              <a:off x="0" y="0"/>
              <a:ext cx="1005840" cy="1005840"/>
            </a:xfrm>
            <a:custGeom>
              <a:avLst/>
              <a:gdLst/>
              <a:ahLst/>
              <a:cxnLst/>
              <a:rect l="l" t="t" r="r" b="b"/>
              <a:pathLst>
                <a:path w="1005840" h="1005840">
                  <a:moveTo>
                    <a:pt x="0" y="0"/>
                  </a:moveTo>
                  <a:lnTo>
                    <a:pt x="1005840" y="0"/>
                  </a:lnTo>
                  <a:lnTo>
                    <a:pt x="1005840" y="1005840"/>
                  </a:lnTo>
                  <a:lnTo>
                    <a:pt x="0" y="1005840"/>
                  </a:lnTo>
                  <a:close/>
                </a:path>
              </a:pathLst>
            </a:custGeom>
            <a:blipFill>
              <a:blip r:embed="rId3">
                <a:alphaModFix amt="0"/>
              </a:blip>
              <a:stretch>
                <a:fillRect l="-78303" r="-78303"/>
              </a:stretch>
            </a:blipFill>
          </p:spPr>
        </p:sp>
        <p:sp>
          <p:nvSpPr>
            <p:cNvPr id="36" name="TextBox 36"/>
            <p:cNvSpPr txBox="1"/>
            <p:nvPr/>
          </p:nvSpPr>
          <p:spPr>
            <a:xfrm>
              <a:off x="0" y="0"/>
              <a:ext cx="1005840" cy="10058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a:t>
              </a:r>
            </a:p>
          </p:txBody>
        </p:sp>
      </p:grpSp>
      <p:grpSp>
        <p:nvGrpSpPr>
          <p:cNvPr id="37" name="Group 37"/>
          <p:cNvGrpSpPr/>
          <p:nvPr/>
        </p:nvGrpSpPr>
        <p:grpSpPr>
          <a:xfrm>
            <a:off x="11158544" y="7374327"/>
            <a:ext cx="9189720" cy="685800"/>
            <a:chOff x="0" y="0"/>
            <a:chExt cx="12252960" cy="914400"/>
          </a:xfrm>
        </p:grpSpPr>
        <p:sp>
          <p:nvSpPr>
            <p:cNvPr id="38" name="Freeform 38"/>
            <p:cNvSpPr/>
            <p:nvPr/>
          </p:nvSpPr>
          <p:spPr>
            <a:xfrm>
              <a:off x="0" y="0"/>
              <a:ext cx="12252960" cy="914400"/>
            </a:xfrm>
            <a:custGeom>
              <a:avLst/>
              <a:gdLst/>
              <a:ahLst/>
              <a:cxnLst/>
              <a:rect l="l" t="t" r="r" b="b"/>
              <a:pathLst>
                <a:path w="12252960" h="914400">
                  <a:moveTo>
                    <a:pt x="0" y="0"/>
                  </a:moveTo>
                  <a:lnTo>
                    <a:pt x="12252960" y="0"/>
                  </a:lnTo>
                  <a:lnTo>
                    <a:pt x="12252960" y="914400"/>
                  </a:lnTo>
                  <a:lnTo>
                    <a:pt x="0" y="914400"/>
                  </a:lnTo>
                  <a:close/>
                </a:path>
              </a:pathLst>
            </a:custGeom>
            <a:blipFill>
              <a:blip r:embed="rId3">
                <a:alphaModFix amt="0"/>
              </a:blip>
              <a:stretch>
                <a:fillRect t="-211099" b="-211099"/>
              </a:stretch>
            </a:blipFill>
          </p:spPr>
        </p:sp>
        <p:sp>
          <p:nvSpPr>
            <p:cNvPr id="39" name="TextBox 39"/>
            <p:cNvSpPr txBox="1"/>
            <p:nvPr/>
          </p:nvSpPr>
          <p:spPr>
            <a:xfrm>
              <a:off x="0" y="0"/>
              <a:ext cx="12252960" cy="914400"/>
            </a:xfrm>
            <a:prstGeom prst="rect">
              <a:avLst/>
            </a:prstGeom>
          </p:spPr>
          <p:txBody>
            <a:bodyPr lIns="0" tIns="0" rIns="0" bIns="0" rtlCol="0" anchor="ctr"/>
            <a:lstStyle/>
            <a:p>
              <a:pPr algn="l">
                <a:lnSpc>
                  <a:spcPts val="2790"/>
                </a:lnSpc>
              </a:pPr>
              <a:r>
                <a:rPr lang="en-US" sz="2325">
                  <a:solidFill>
                    <a:srgbClr val="1B1B1B"/>
                  </a:solidFill>
                  <a:latin typeface="Muli"/>
                  <a:ea typeface="Muli"/>
                  <a:cs typeface="Muli"/>
                  <a:sym typeface="Muli"/>
                </a:rPr>
                <a:t>Digital transformation</a:t>
              </a:r>
            </a:p>
          </p:txBody>
        </p:sp>
      </p:grpSp>
      <p:grpSp>
        <p:nvGrpSpPr>
          <p:cNvPr id="40" name="Group 40"/>
          <p:cNvGrpSpPr/>
          <p:nvPr/>
        </p:nvGrpSpPr>
        <p:grpSpPr>
          <a:xfrm>
            <a:off x="10076502" y="8360286"/>
            <a:ext cx="754380" cy="754380"/>
            <a:chOff x="0" y="0"/>
            <a:chExt cx="1005840" cy="1005840"/>
          </a:xfrm>
        </p:grpSpPr>
        <p:sp>
          <p:nvSpPr>
            <p:cNvPr id="41" name="Freeform 41"/>
            <p:cNvSpPr/>
            <p:nvPr/>
          </p:nvSpPr>
          <p:spPr>
            <a:xfrm>
              <a:off x="0" y="0"/>
              <a:ext cx="1005840" cy="1005840"/>
            </a:xfrm>
            <a:custGeom>
              <a:avLst/>
              <a:gdLst/>
              <a:ahLst/>
              <a:cxnLst/>
              <a:rect l="l" t="t" r="r" b="b"/>
              <a:pathLst>
                <a:path w="1005840" h="1005840">
                  <a:moveTo>
                    <a:pt x="0" y="182880"/>
                  </a:moveTo>
                  <a:cubicBezTo>
                    <a:pt x="0" y="81915"/>
                    <a:pt x="81915" y="0"/>
                    <a:pt x="182880" y="0"/>
                  </a:cubicBezTo>
                  <a:lnTo>
                    <a:pt x="822960" y="0"/>
                  </a:lnTo>
                  <a:cubicBezTo>
                    <a:pt x="923925" y="0"/>
                    <a:pt x="1005840" y="81915"/>
                    <a:pt x="1005840" y="182880"/>
                  </a:cubicBezTo>
                  <a:lnTo>
                    <a:pt x="1005840" y="822960"/>
                  </a:lnTo>
                  <a:cubicBezTo>
                    <a:pt x="1005840" y="923925"/>
                    <a:pt x="923925" y="1005840"/>
                    <a:pt x="822960" y="1005840"/>
                  </a:cubicBezTo>
                  <a:lnTo>
                    <a:pt x="182880" y="1005840"/>
                  </a:lnTo>
                  <a:cubicBezTo>
                    <a:pt x="81915" y="1005840"/>
                    <a:pt x="0" y="923925"/>
                    <a:pt x="0" y="822960"/>
                  </a:cubicBezTo>
                  <a:close/>
                </a:path>
              </a:pathLst>
            </a:custGeom>
            <a:solidFill>
              <a:srgbClr val="D2F15D"/>
            </a:solidFill>
          </p:spPr>
        </p:sp>
      </p:grpSp>
      <p:grpSp>
        <p:nvGrpSpPr>
          <p:cNvPr id="42" name="Group 42"/>
          <p:cNvGrpSpPr/>
          <p:nvPr/>
        </p:nvGrpSpPr>
        <p:grpSpPr>
          <a:xfrm>
            <a:off x="10076502" y="8360286"/>
            <a:ext cx="754380" cy="754380"/>
            <a:chOff x="0" y="0"/>
            <a:chExt cx="1005840" cy="1005840"/>
          </a:xfrm>
        </p:grpSpPr>
        <p:sp>
          <p:nvSpPr>
            <p:cNvPr id="43" name="Freeform 43"/>
            <p:cNvSpPr/>
            <p:nvPr/>
          </p:nvSpPr>
          <p:spPr>
            <a:xfrm>
              <a:off x="0" y="0"/>
              <a:ext cx="1005840" cy="1005840"/>
            </a:xfrm>
            <a:custGeom>
              <a:avLst/>
              <a:gdLst/>
              <a:ahLst/>
              <a:cxnLst/>
              <a:rect l="l" t="t" r="r" b="b"/>
              <a:pathLst>
                <a:path w="1005840" h="1005840">
                  <a:moveTo>
                    <a:pt x="0" y="0"/>
                  </a:moveTo>
                  <a:lnTo>
                    <a:pt x="1005840" y="0"/>
                  </a:lnTo>
                  <a:lnTo>
                    <a:pt x="1005840" y="1005840"/>
                  </a:lnTo>
                  <a:lnTo>
                    <a:pt x="0" y="1005840"/>
                  </a:lnTo>
                  <a:close/>
                </a:path>
              </a:pathLst>
            </a:custGeom>
            <a:blipFill>
              <a:blip r:embed="rId3">
                <a:alphaModFix amt="0"/>
              </a:blip>
              <a:stretch>
                <a:fillRect l="-78303" r="-78303"/>
              </a:stretch>
            </a:blipFill>
          </p:spPr>
        </p:sp>
        <p:sp>
          <p:nvSpPr>
            <p:cNvPr id="44" name="TextBox 44"/>
            <p:cNvSpPr txBox="1"/>
            <p:nvPr/>
          </p:nvSpPr>
          <p:spPr>
            <a:xfrm>
              <a:off x="0" y="0"/>
              <a:ext cx="1005840" cy="1005840"/>
            </a:xfrm>
            <a:prstGeom prst="rect">
              <a:avLst/>
            </a:prstGeom>
          </p:spPr>
          <p:txBody>
            <a:bodyPr lIns="0" tIns="0" rIns="0" bIns="0" rtlCol="0" anchor="ctr"/>
            <a:lstStyle/>
            <a:p>
              <a:pPr algn="ctr">
                <a:lnSpc>
                  <a:spcPts val="3600"/>
                </a:lnSpc>
              </a:pPr>
              <a:r>
                <a:rPr lang="en-US" sz="3000" b="1">
                  <a:solidFill>
                    <a:srgbClr val="1B1B1B"/>
                  </a:solidFill>
                  <a:latin typeface="Muli Bold"/>
                  <a:ea typeface="Muli Bold"/>
                  <a:cs typeface="Muli Bold"/>
                  <a:sym typeface="Muli Bold"/>
                </a:rPr>
                <a:t>🔄</a:t>
              </a:r>
            </a:p>
          </p:txBody>
        </p:sp>
      </p:grpSp>
      <p:grpSp>
        <p:nvGrpSpPr>
          <p:cNvPr id="45" name="Group 45"/>
          <p:cNvGrpSpPr/>
          <p:nvPr/>
        </p:nvGrpSpPr>
        <p:grpSpPr>
          <a:xfrm>
            <a:off x="11105202" y="8401434"/>
            <a:ext cx="9189720" cy="685800"/>
            <a:chOff x="0" y="0"/>
            <a:chExt cx="12252960" cy="914400"/>
          </a:xfrm>
        </p:grpSpPr>
        <p:sp>
          <p:nvSpPr>
            <p:cNvPr id="46" name="Freeform 46"/>
            <p:cNvSpPr/>
            <p:nvPr/>
          </p:nvSpPr>
          <p:spPr>
            <a:xfrm>
              <a:off x="0" y="0"/>
              <a:ext cx="12252960" cy="914400"/>
            </a:xfrm>
            <a:custGeom>
              <a:avLst/>
              <a:gdLst/>
              <a:ahLst/>
              <a:cxnLst/>
              <a:rect l="l" t="t" r="r" b="b"/>
              <a:pathLst>
                <a:path w="12252960" h="914400">
                  <a:moveTo>
                    <a:pt x="0" y="0"/>
                  </a:moveTo>
                  <a:lnTo>
                    <a:pt x="12252960" y="0"/>
                  </a:lnTo>
                  <a:lnTo>
                    <a:pt x="12252960" y="914400"/>
                  </a:lnTo>
                  <a:lnTo>
                    <a:pt x="0" y="914400"/>
                  </a:lnTo>
                  <a:close/>
                </a:path>
              </a:pathLst>
            </a:custGeom>
            <a:blipFill>
              <a:blip r:embed="rId3">
                <a:alphaModFix amt="0"/>
              </a:blip>
              <a:stretch>
                <a:fillRect t="-211099" b="-211099"/>
              </a:stretch>
            </a:blipFill>
          </p:spPr>
        </p:sp>
        <p:sp>
          <p:nvSpPr>
            <p:cNvPr id="47" name="TextBox 47"/>
            <p:cNvSpPr txBox="1"/>
            <p:nvPr/>
          </p:nvSpPr>
          <p:spPr>
            <a:xfrm>
              <a:off x="0" y="0"/>
              <a:ext cx="12252960" cy="914400"/>
            </a:xfrm>
            <a:prstGeom prst="rect">
              <a:avLst/>
            </a:prstGeom>
          </p:spPr>
          <p:txBody>
            <a:bodyPr lIns="0" tIns="0" rIns="0" bIns="0" rtlCol="0" anchor="ctr"/>
            <a:lstStyle/>
            <a:p>
              <a:pPr algn="l">
                <a:lnSpc>
                  <a:spcPts val="2790"/>
                </a:lnSpc>
              </a:pPr>
              <a:r>
                <a:rPr lang="en-US" sz="2325">
                  <a:solidFill>
                    <a:srgbClr val="1B1B1B"/>
                  </a:solidFill>
                  <a:latin typeface="Muli"/>
                  <a:ea typeface="Muli"/>
                  <a:cs typeface="Muli"/>
                  <a:sym typeface="Muli"/>
                </a:rPr>
                <a:t>Changing expectations towards employers</a:t>
              </a:r>
            </a:p>
          </p:txBody>
        </p:sp>
      </p:grpSp>
      <p:grpSp>
        <p:nvGrpSpPr>
          <p:cNvPr id="71" name="Group 70">
            <a:extLst>
              <a:ext uri="{FF2B5EF4-FFF2-40B4-BE49-F238E27FC236}">
                <a16:creationId xmlns:a16="http://schemas.microsoft.com/office/drawing/2014/main" id="{1CA4E272-A230-442F-915F-34CF8A6BB753}"/>
              </a:ext>
            </a:extLst>
          </p:cNvPr>
          <p:cNvGrpSpPr/>
          <p:nvPr/>
        </p:nvGrpSpPr>
        <p:grpSpPr>
          <a:xfrm>
            <a:off x="7572907" y="1691685"/>
            <a:ext cx="4914478" cy="2517177"/>
            <a:chOff x="8915400" y="5548537"/>
            <a:chExt cx="4914478" cy="2517177"/>
          </a:xfrm>
        </p:grpSpPr>
        <p:sp>
          <p:nvSpPr>
            <p:cNvPr id="68" name="Oval 67">
              <a:extLst>
                <a:ext uri="{FF2B5EF4-FFF2-40B4-BE49-F238E27FC236}">
                  <a16:creationId xmlns:a16="http://schemas.microsoft.com/office/drawing/2014/main" id="{7C3609C5-60F4-4718-A6B6-370D107E6629}"/>
                </a:ext>
              </a:extLst>
            </p:cNvPr>
            <p:cNvSpPr/>
            <p:nvPr/>
          </p:nvSpPr>
          <p:spPr>
            <a:xfrm>
              <a:off x="8915400" y="5548537"/>
              <a:ext cx="4914478" cy="2517177"/>
            </a:xfrm>
            <a:prstGeom prst="ellipse">
              <a:avLst/>
            </a:prstGeom>
            <a:solidFill>
              <a:srgbClr val="CCFB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52" name="TextBox 52"/>
            <p:cNvSpPr txBox="1"/>
            <p:nvPr/>
          </p:nvSpPr>
          <p:spPr>
            <a:xfrm>
              <a:off x="10509674" y="5888000"/>
              <a:ext cx="1725930" cy="927259"/>
            </a:xfrm>
            <a:prstGeom prst="rect">
              <a:avLst/>
            </a:prstGeom>
          </p:spPr>
          <p:txBody>
            <a:bodyPr lIns="0" tIns="0" rIns="0" bIns="0" rtlCol="0" anchor="ctr"/>
            <a:lstStyle/>
            <a:p>
              <a:pPr algn="l">
                <a:lnSpc>
                  <a:spcPts val="4680"/>
                </a:lnSpc>
              </a:pPr>
              <a:r>
                <a:rPr lang="en-US" sz="3900" b="1" dirty="0">
                  <a:solidFill>
                    <a:srgbClr val="1B1B1B"/>
                  </a:solidFill>
                  <a:latin typeface="Telegraf Bold"/>
                  <a:ea typeface="Telegraf Bold"/>
                  <a:cs typeface="Telegraf Bold"/>
                  <a:sym typeface="Telegraf Bold"/>
                </a:rPr>
                <a:t>28.6%</a:t>
              </a:r>
            </a:p>
          </p:txBody>
        </p:sp>
      </p:grpSp>
      <p:grpSp>
        <p:nvGrpSpPr>
          <p:cNvPr id="53" name="Group 53"/>
          <p:cNvGrpSpPr/>
          <p:nvPr/>
        </p:nvGrpSpPr>
        <p:grpSpPr>
          <a:xfrm>
            <a:off x="8125571" y="2506988"/>
            <a:ext cx="6749745" cy="3577685"/>
            <a:chOff x="-3147500" y="-2941447"/>
            <a:chExt cx="8999660" cy="4770247"/>
          </a:xfrm>
        </p:grpSpPr>
        <p:sp>
          <p:nvSpPr>
            <p:cNvPr id="54" name="Freeform 54"/>
            <p:cNvSpPr/>
            <p:nvPr/>
          </p:nvSpPr>
          <p:spPr>
            <a:xfrm>
              <a:off x="0" y="0"/>
              <a:ext cx="5852160" cy="1828800"/>
            </a:xfrm>
            <a:custGeom>
              <a:avLst/>
              <a:gdLst/>
              <a:ahLst/>
              <a:cxnLst/>
              <a:rect l="l" t="t" r="r" b="b"/>
              <a:pathLst>
                <a:path w="5852160" h="1828800">
                  <a:moveTo>
                    <a:pt x="0" y="0"/>
                  </a:moveTo>
                  <a:lnTo>
                    <a:pt x="5852160" y="0"/>
                  </a:lnTo>
                  <a:lnTo>
                    <a:pt x="5852160" y="1828800"/>
                  </a:lnTo>
                  <a:lnTo>
                    <a:pt x="0" y="1828800"/>
                  </a:lnTo>
                  <a:close/>
                </a:path>
              </a:pathLst>
            </a:custGeom>
            <a:blipFill>
              <a:blip r:embed="rId3">
                <a:alphaModFix amt="0"/>
              </a:blip>
              <a:stretch>
                <a:fillRect t="-12352" b="-12352"/>
              </a:stretch>
            </a:blipFill>
          </p:spPr>
        </p:sp>
        <p:sp>
          <p:nvSpPr>
            <p:cNvPr id="55" name="TextBox 55"/>
            <p:cNvSpPr txBox="1"/>
            <p:nvPr/>
          </p:nvSpPr>
          <p:spPr>
            <a:xfrm>
              <a:off x="-3147500" y="-2941447"/>
              <a:ext cx="5852160" cy="1819275"/>
            </a:xfrm>
            <a:prstGeom prst="rect">
              <a:avLst/>
            </a:prstGeom>
          </p:spPr>
          <p:txBody>
            <a:bodyPr lIns="0" tIns="0" rIns="0" bIns="0" rtlCol="0" anchor="ctr"/>
            <a:lstStyle/>
            <a:p>
              <a:pPr algn="l">
                <a:lnSpc>
                  <a:spcPts val="2070"/>
                </a:lnSpc>
              </a:pPr>
              <a:r>
                <a:rPr lang="en-US" sz="1725" dirty="0">
                  <a:solidFill>
                    <a:srgbClr val="1B1B1B"/>
                  </a:solidFill>
                  <a:latin typeface="Muli"/>
                  <a:ea typeface="Muli"/>
                  <a:cs typeface="Muli"/>
                  <a:sym typeface="Muli"/>
                </a:rPr>
                <a:t>youth unemployment vs. 11.3% overall </a:t>
              </a:r>
            </a:p>
            <a:p>
              <a:pPr algn="l">
                <a:lnSpc>
                  <a:spcPts val="2070"/>
                </a:lnSpc>
              </a:pPr>
              <a:r>
                <a:rPr lang="en-US" sz="1725" dirty="0">
                  <a:solidFill>
                    <a:srgbClr val="1B1B1B"/>
                  </a:solidFill>
                  <a:latin typeface="Muli"/>
                  <a:ea typeface="Muli"/>
                  <a:cs typeface="Muli"/>
                  <a:sym typeface="Muli"/>
                </a:rPr>
                <a:t>— a gap our generation feels directly</a:t>
              </a:r>
            </a:p>
          </p:txBody>
        </p:sp>
      </p:grpSp>
      <p:sp>
        <p:nvSpPr>
          <p:cNvPr id="59" name="TextBox 59"/>
          <p:cNvSpPr txBox="1"/>
          <p:nvPr/>
        </p:nvSpPr>
        <p:spPr>
          <a:xfrm>
            <a:off x="13243254" y="881575"/>
            <a:ext cx="1357208" cy="927259"/>
          </a:xfrm>
          <a:prstGeom prst="rect">
            <a:avLst/>
          </a:prstGeom>
        </p:spPr>
        <p:txBody>
          <a:bodyPr lIns="0" tIns="0" rIns="0" bIns="0" rtlCol="0" anchor="ctr"/>
          <a:lstStyle/>
          <a:p>
            <a:pPr algn="l">
              <a:lnSpc>
                <a:spcPts val="4680"/>
              </a:lnSpc>
            </a:pPr>
            <a:r>
              <a:rPr lang="en-US" sz="3900" b="1" dirty="0">
                <a:solidFill>
                  <a:srgbClr val="1B1B1B"/>
                </a:solidFill>
                <a:latin typeface="Telegraf Bold"/>
                <a:ea typeface="Telegraf Bold"/>
                <a:cs typeface="Telegraf Bold"/>
                <a:sym typeface="Telegraf Bold"/>
              </a:rPr>
              <a:t>~10%</a:t>
            </a:r>
          </a:p>
        </p:txBody>
      </p:sp>
      <p:sp>
        <p:nvSpPr>
          <p:cNvPr id="62" name="TextBox 62"/>
          <p:cNvSpPr txBox="1"/>
          <p:nvPr/>
        </p:nvSpPr>
        <p:spPr>
          <a:xfrm>
            <a:off x="11757931" y="1364660"/>
            <a:ext cx="4389120" cy="1021556"/>
          </a:xfrm>
          <a:prstGeom prst="rect">
            <a:avLst/>
          </a:prstGeom>
        </p:spPr>
        <p:txBody>
          <a:bodyPr lIns="0" tIns="0" rIns="0" bIns="0" rtlCol="0" anchor="ctr"/>
          <a:lstStyle/>
          <a:p>
            <a:pPr algn="ctr">
              <a:lnSpc>
                <a:spcPts val="2070"/>
              </a:lnSpc>
            </a:pPr>
            <a:r>
              <a:rPr lang="en-US" sz="1725" dirty="0">
                <a:solidFill>
                  <a:srgbClr val="1B1B1B"/>
                </a:solidFill>
                <a:latin typeface="Muli"/>
                <a:ea typeface="Muli"/>
                <a:cs typeface="Muli"/>
                <a:sym typeface="Muli"/>
              </a:rPr>
              <a:t>of the population emigrated </a:t>
            </a:r>
          </a:p>
          <a:p>
            <a:pPr algn="ctr">
              <a:lnSpc>
                <a:spcPts val="2070"/>
              </a:lnSpc>
            </a:pPr>
            <a:r>
              <a:rPr lang="en-US" sz="1725" dirty="0">
                <a:solidFill>
                  <a:srgbClr val="1B1B1B"/>
                </a:solidFill>
                <a:latin typeface="Muli"/>
                <a:ea typeface="Muli"/>
                <a:cs typeface="Muli"/>
                <a:sym typeface="Muli"/>
              </a:rPr>
              <a:t>In the last two decades</a:t>
            </a:r>
          </a:p>
        </p:txBody>
      </p:sp>
      <p:sp>
        <p:nvSpPr>
          <p:cNvPr id="63" name="AutoShape 63"/>
          <p:cNvSpPr/>
          <p:nvPr/>
        </p:nvSpPr>
        <p:spPr>
          <a:xfrm rot="4140">
            <a:off x="1179190" y="9532620"/>
            <a:ext cx="15929620" cy="0"/>
          </a:xfrm>
          <a:prstGeom prst="line">
            <a:avLst/>
          </a:prstGeom>
          <a:ln w="9525" cap="rnd">
            <a:solidFill>
              <a:srgbClr val="1B1B1B"/>
            </a:solidFill>
            <a:prstDash val="solid"/>
            <a:headEnd type="none" w="sm" len="sm"/>
            <a:tailEnd type="none" w="sm" len="sm"/>
          </a:ln>
        </p:spPr>
      </p:sp>
      <p:grpSp>
        <p:nvGrpSpPr>
          <p:cNvPr id="64" name="Group 64"/>
          <p:cNvGrpSpPr/>
          <p:nvPr/>
        </p:nvGrpSpPr>
        <p:grpSpPr>
          <a:xfrm>
            <a:off x="960121" y="9375025"/>
            <a:ext cx="15910560" cy="1145148"/>
            <a:chOff x="0" y="-246704"/>
            <a:chExt cx="21214080" cy="1526864"/>
          </a:xfrm>
        </p:grpSpPr>
        <p:sp>
          <p:nvSpPr>
            <p:cNvPr id="65" name="Freeform 65"/>
            <p:cNvSpPr/>
            <p:nvPr/>
          </p:nvSpPr>
          <p:spPr>
            <a:xfrm>
              <a:off x="0" y="0"/>
              <a:ext cx="21214080" cy="1280160"/>
            </a:xfrm>
            <a:custGeom>
              <a:avLst/>
              <a:gdLst/>
              <a:ahLst/>
              <a:cxnLst/>
              <a:rect l="l" t="t" r="r" b="b"/>
              <a:pathLst>
                <a:path w="21214080" h="1280160">
                  <a:moveTo>
                    <a:pt x="0" y="0"/>
                  </a:moveTo>
                  <a:lnTo>
                    <a:pt x="21214080" y="0"/>
                  </a:lnTo>
                  <a:lnTo>
                    <a:pt x="21214080" y="1280160"/>
                  </a:lnTo>
                  <a:lnTo>
                    <a:pt x="0" y="1280160"/>
                  </a:lnTo>
                  <a:close/>
                </a:path>
              </a:pathLst>
            </a:custGeom>
            <a:blipFill>
              <a:blip r:embed="rId3">
                <a:alphaModFix amt="0"/>
              </a:blip>
              <a:stretch>
                <a:fillRect t="-272894" b="-272894"/>
              </a:stretch>
            </a:blipFill>
          </p:spPr>
        </p:sp>
        <p:sp>
          <p:nvSpPr>
            <p:cNvPr id="66" name="TextBox 66"/>
            <p:cNvSpPr txBox="1"/>
            <p:nvPr/>
          </p:nvSpPr>
          <p:spPr>
            <a:xfrm>
              <a:off x="0" y="-246704"/>
              <a:ext cx="21214080" cy="1280160"/>
            </a:xfrm>
            <a:prstGeom prst="rect">
              <a:avLst/>
            </a:prstGeom>
          </p:spPr>
          <p:txBody>
            <a:bodyPr lIns="0" tIns="0" rIns="0" bIns="0" rtlCol="0" anchor="ctr"/>
            <a:lstStyle/>
            <a:p>
              <a:pPr algn="ctr">
                <a:lnSpc>
                  <a:spcPts val="3060"/>
                </a:lnSpc>
              </a:pPr>
              <a:r>
                <a:rPr lang="en-US" sz="2550" dirty="0">
                  <a:solidFill>
                    <a:srgbClr val="1B1B1B"/>
                  </a:solidFill>
                  <a:latin typeface="Muli"/>
                  <a:ea typeface="Muli"/>
                  <a:cs typeface="Muli"/>
                  <a:sym typeface="Muli"/>
                </a:rPr>
                <a:t>“For young Macedonians, career opportunities are no longer limited by borders.”</a:t>
              </a:r>
            </a:p>
          </p:txBody>
        </p:sp>
      </p:grpSp>
      <p:sp>
        <p:nvSpPr>
          <p:cNvPr id="73" name="Oval 72">
            <a:extLst>
              <a:ext uri="{FF2B5EF4-FFF2-40B4-BE49-F238E27FC236}">
                <a16:creationId xmlns:a16="http://schemas.microsoft.com/office/drawing/2014/main" id="{88D52A0A-7E32-4A58-AA22-CC132612E672}"/>
              </a:ext>
            </a:extLst>
          </p:cNvPr>
          <p:cNvSpPr/>
          <p:nvPr/>
        </p:nvSpPr>
        <p:spPr>
          <a:xfrm>
            <a:off x="15701421" y="382957"/>
            <a:ext cx="1331595" cy="662767"/>
          </a:xfrm>
          <a:prstGeom prst="ellipse">
            <a:avLst/>
          </a:prstGeom>
          <a:solidFill>
            <a:srgbClr val="CCFB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960120" y="754380"/>
            <a:ext cx="15910560" cy="1234440"/>
            <a:chOff x="0" y="0"/>
            <a:chExt cx="21214080" cy="1645920"/>
          </a:xfrm>
        </p:grpSpPr>
        <p:sp>
          <p:nvSpPr>
            <p:cNvPr id="3" name="Freeform 3"/>
            <p:cNvSpPr/>
            <p:nvPr/>
          </p:nvSpPr>
          <p:spPr>
            <a:xfrm>
              <a:off x="0" y="0"/>
              <a:ext cx="21214080" cy="1645920"/>
            </a:xfrm>
            <a:custGeom>
              <a:avLst/>
              <a:gdLst/>
              <a:ahLst/>
              <a:cxnLst/>
              <a:rect l="l" t="t" r="r" b="b"/>
              <a:pathLst>
                <a:path w="21214080" h="1645920">
                  <a:moveTo>
                    <a:pt x="0" y="0"/>
                  </a:moveTo>
                  <a:lnTo>
                    <a:pt x="21214080" y="0"/>
                  </a:lnTo>
                  <a:lnTo>
                    <a:pt x="21214080" y="1645920"/>
                  </a:lnTo>
                  <a:lnTo>
                    <a:pt x="0" y="1645920"/>
                  </a:lnTo>
                  <a:close/>
                </a:path>
              </a:pathLst>
            </a:custGeom>
            <a:blipFill>
              <a:blip r:embed="rId3">
                <a:alphaModFix amt="0"/>
              </a:blip>
              <a:stretch>
                <a:fillRect t="-201140" b="-201140"/>
              </a:stretch>
            </a:blipFill>
          </p:spPr>
        </p:sp>
        <p:sp>
          <p:nvSpPr>
            <p:cNvPr id="4" name="TextBox 4"/>
            <p:cNvSpPr txBox="1"/>
            <p:nvPr/>
          </p:nvSpPr>
          <p:spPr>
            <a:xfrm>
              <a:off x="0" y="-57150"/>
              <a:ext cx="21214080" cy="1703070"/>
            </a:xfrm>
            <a:prstGeom prst="rect">
              <a:avLst/>
            </a:prstGeom>
          </p:spPr>
          <p:txBody>
            <a:bodyPr lIns="0" tIns="0" rIns="0" bIns="0" rtlCol="0" anchor="ctr"/>
            <a:lstStyle/>
            <a:p>
              <a:pPr algn="l">
                <a:lnSpc>
                  <a:spcPts val="5040"/>
                </a:lnSpc>
              </a:pPr>
              <a:r>
                <a:rPr lang="en-US" sz="4200" b="1">
                  <a:solidFill>
                    <a:srgbClr val="1B1B1B"/>
                  </a:solidFill>
                  <a:latin typeface="Telegraf Bold"/>
                  <a:ea typeface="Telegraf Bold"/>
                  <a:cs typeface="Telegraf Bold"/>
                  <a:sym typeface="Telegraf Bold"/>
                </a:rPr>
                <a:t>What Do We Want From Work?</a:t>
              </a:r>
            </a:p>
          </p:txBody>
        </p:sp>
      </p:grpSp>
      <p:grpSp>
        <p:nvGrpSpPr>
          <p:cNvPr id="5" name="Group 5"/>
          <p:cNvGrpSpPr/>
          <p:nvPr/>
        </p:nvGrpSpPr>
        <p:grpSpPr>
          <a:xfrm>
            <a:off x="960120" y="1714500"/>
            <a:ext cx="12344400" cy="548640"/>
            <a:chOff x="0" y="0"/>
            <a:chExt cx="16459200" cy="731520"/>
          </a:xfrm>
        </p:grpSpPr>
        <p:sp>
          <p:nvSpPr>
            <p:cNvPr id="6" name="Freeform 6"/>
            <p:cNvSpPr/>
            <p:nvPr/>
          </p:nvSpPr>
          <p:spPr>
            <a:xfrm>
              <a:off x="0" y="0"/>
              <a:ext cx="16459200" cy="731520"/>
            </a:xfrm>
            <a:custGeom>
              <a:avLst/>
              <a:gdLst/>
              <a:ahLst/>
              <a:cxnLst/>
              <a:rect l="l" t="t" r="r" b="b"/>
              <a:pathLst>
                <a:path w="16459200" h="731520">
                  <a:moveTo>
                    <a:pt x="0" y="0"/>
                  </a:moveTo>
                  <a:lnTo>
                    <a:pt x="16459200" y="0"/>
                  </a:lnTo>
                  <a:lnTo>
                    <a:pt x="16459200" y="731520"/>
                  </a:lnTo>
                  <a:lnTo>
                    <a:pt x="0" y="731520"/>
                  </a:lnTo>
                  <a:close/>
                </a:path>
              </a:pathLst>
            </a:custGeom>
            <a:blipFill>
              <a:blip r:embed="rId3">
                <a:alphaModFix amt="0"/>
              </a:blip>
              <a:stretch>
                <a:fillRect t="-388413" b="-388413"/>
              </a:stretch>
            </a:blipFill>
          </p:spPr>
        </p:sp>
        <p:sp>
          <p:nvSpPr>
            <p:cNvPr id="7" name="TextBox 7"/>
            <p:cNvSpPr txBox="1"/>
            <p:nvPr/>
          </p:nvSpPr>
          <p:spPr>
            <a:xfrm>
              <a:off x="0" y="0"/>
              <a:ext cx="16459200" cy="731520"/>
            </a:xfrm>
            <a:prstGeom prst="rect">
              <a:avLst/>
            </a:prstGeom>
          </p:spPr>
          <p:txBody>
            <a:bodyPr lIns="0" tIns="0" rIns="0" bIns="0" rtlCol="0" anchor="ctr"/>
            <a:lstStyle/>
            <a:p>
              <a:pPr algn="l">
                <a:lnSpc>
                  <a:spcPts val="2520"/>
                </a:lnSpc>
              </a:pPr>
              <a:r>
                <a:rPr lang="en-US" sz="2100" dirty="0">
                  <a:solidFill>
                    <a:srgbClr val="1B1B1B"/>
                  </a:solidFill>
                  <a:latin typeface="Muli"/>
                  <a:ea typeface="Muli"/>
                  <a:cs typeface="Muli"/>
                  <a:sym typeface="Muli"/>
                </a:rPr>
                <a:t>Not a theory — our everyday conversations</a:t>
              </a:r>
            </a:p>
          </p:txBody>
        </p:sp>
      </p:grpSp>
      <p:grpSp>
        <p:nvGrpSpPr>
          <p:cNvPr id="8" name="Group 8"/>
          <p:cNvGrpSpPr/>
          <p:nvPr/>
        </p:nvGrpSpPr>
        <p:grpSpPr>
          <a:xfrm>
            <a:off x="950595" y="3419475"/>
            <a:ext cx="3790950" cy="2350770"/>
            <a:chOff x="0" y="0"/>
            <a:chExt cx="5054600" cy="3134360"/>
          </a:xfrm>
        </p:grpSpPr>
        <p:sp>
          <p:nvSpPr>
            <p:cNvPr id="9" name="Freeform 9"/>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10" name="Group 10"/>
          <p:cNvGrpSpPr/>
          <p:nvPr/>
        </p:nvGrpSpPr>
        <p:grpSpPr>
          <a:xfrm>
            <a:off x="960120" y="3771900"/>
            <a:ext cx="3771900" cy="994562"/>
            <a:chOff x="0" y="0"/>
            <a:chExt cx="5029200" cy="1326083"/>
          </a:xfrm>
        </p:grpSpPr>
        <p:sp>
          <p:nvSpPr>
            <p:cNvPr id="11" name="Freeform 11"/>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12" name="TextBox 12"/>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13" name="Group 13"/>
          <p:cNvGrpSpPr/>
          <p:nvPr/>
        </p:nvGrpSpPr>
        <p:grpSpPr>
          <a:xfrm>
            <a:off x="1097280" y="4800600"/>
            <a:ext cx="3497580" cy="822960"/>
            <a:chOff x="0" y="0"/>
            <a:chExt cx="4663440" cy="1097280"/>
          </a:xfrm>
        </p:grpSpPr>
        <p:sp>
          <p:nvSpPr>
            <p:cNvPr id="14" name="Freeform 14"/>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15" name="TextBox 15"/>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Fair compensation</a:t>
              </a:r>
            </a:p>
          </p:txBody>
        </p:sp>
      </p:grpSp>
      <p:grpSp>
        <p:nvGrpSpPr>
          <p:cNvPr id="16" name="Group 16"/>
          <p:cNvGrpSpPr/>
          <p:nvPr/>
        </p:nvGrpSpPr>
        <p:grpSpPr>
          <a:xfrm>
            <a:off x="4996815" y="3419475"/>
            <a:ext cx="3790950" cy="2350770"/>
            <a:chOff x="0" y="0"/>
            <a:chExt cx="5054600" cy="3134360"/>
          </a:xfrm>
        </p:grpSpPr>
        <p:sp>
          <p:nvSpPr>
            <p:cNvPr id="17" name="Freeform 17"/>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18" name="Group 18"/>
          <p:cNvGrpSpPr/>
          <p:nvPr/>
        </p:nvGrpSpPr>
        <p:grpSpPr>
          <a:xfrm>
            <a:off x="5006340" y="3771900"/>
            <a:ext cx="3771900" cy="994562"/>
            <a:chOff x="0" y="0"/>
            <a:chExt cx="5029200" cy="1326083"/>
          </a:xfrm>
        </p:grpSpPr>
        <p:sp>
          <p:nvSpPr>
            <p:cNvPr id="19" name="Freeform 19"/>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20" name="TextBox 20"/>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21" name="Group 21"/>
          <p:cNvGrpSpPr/>
          <p:nvPr/>
        </p:nvGrpSpPr>
        <p:grpSpPr>
          <a:xfrm>
            <a:off x="5143500" y="4800600"/>
            <a:ext cx="3497580" cy="822960"/>
            <a:chOff x="0" y="0"/>
            <a:chExt cx="4663440" cy="1097280"/>
          </a:xfrm>
        </p:grpSpPr>
        <p:sp>
          <p:nvSpPr>
            <p:cNvPr id="22" name="Freeform 22"/>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23" name="TextBox 23"/>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Flexibility</a:t>
              </a:r>
            </a:p>
          </p:txBody>
        </p:sp>
      </p:grpSp>
      <p:grpSp>
        <p:nvGrpSpPr>
          <p:cNvPr id="24" name="Group 24"/>
          <p:cNvGrpSpPr/>
          <p:nvPr/>
        </p:nvGrpSpPr>
        <p:grpSpPr>
          <a:xfrm>
            <a:off x="9043035" y="3419475"/>
            <a:ext cx="3790950" cy="2350770"/>
            <a:chOff x="0" y="0"/>
            <a:chExt cx="5054600" cy="3134360"/>
          </a:xfrm>
        </p:grpSpPr>
        <p:sp>
          <p:nvSpPr>
            <p:cNvPr id="25" name="Freeform 25"/>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26" name="Group 26"/>
          <p:cNvGrpSpPr/>
          <p:nvPr/>
        </p:nvGrpSpPr>
        <p:grpSpPr>
          <a:xfrm>
            <a:off x="9052560" y="3771900"/>
            <a:ext cx="3771900" cy="994562"/>
            <a:chOff x="0" y="0"/>
            <a:chExt cx="5029200" cy="1326083"/>
          </a:xfrm>
        </p:grpSpPr>
        <p:sp>
          <p:nvSpPr>
            <p:cNvPr id="27" name="Freeform 27"/>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28" name="TextBox 28"/>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29" name="Group 29"/>
          <p:cNvGrpSpPr/>
          <p:nvPr/>
        </p:nvGrpSpPr>
        <p:grpSpPr>
          <a:xfrm>
            <a:off x="9189720" y="4800600"/>
            <a:ext cx="3497580" cy="822960"/>
            <a:chOff x="0" y="0"/>
            <a:chExt cx="4663440" cy="1097280"/>
          </a:xfrm>
        </p:grpSpPr>
        <p:sp>
          <p:nvSpPr>
            <p:cNvPr id="30" name="Freeform 30"/>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31" name="TextBox 31"/>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Work-life balance</a:t>
              </a:r>
            </a:p>
          </p:txBody>
        </p:sp>
      </p:grpSp>
      <p:grpSp>
        <p:nvGrpSpPr>
          <p:cNvPr id="32" name="Group 32"/>
          <p:cNvGrpSpPr/>
          <p:nvPr/>
        </p:nvGrpSpPr>
        <p:grpSpPr>
          <a:xfrm>
            <a:off x="13089255" y="3419475"/>
            <a:ext cx="3790950" cy="2350770"/>
            <a:chOff x="0" y="0"/>
            <a:chExt cx="5054600" cy="3134360"/>
          </a:xfrm>
        </p:grpSpPr>
        <p:sp>
          <p:nvSpPr>
            <p:cNvPr id="33" name="Freeform 33"/>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34" name="Group 34"/>
          <p:cNvGrpSpPr/>
          <p:nvPr/>
        </p:nvGrpSpPr>
        <p:grpSpPr>
          <a:xfrm>
            <a:off x="13098780" y="3771900"/>
            <a:ext cx="3771900" cy="994562"/>
            <a:chOff x="0" y="0"/>
            <a:chExt cx="5029200" cy="1326083"/>
          </a:xfrm>
        </p:grpSpPr>
        <p:sp>
          <p:nvSpPr>
            <p:cNvPr id="35" name="Freeform 35"/>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36" name="TextBox 36"/>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37" name="Group 37"/>
          <p:cNvGrpSpPr/>
          <p:nvPr/>
        </p:nvGrpSpPr>
        <p:grpSpPr>
          <a:xfrm>
            <a:off x="13235940" y="4800600"/>
            <a:ext cx="3497580" cy="822960"/>
            <a:chOff x="0" y="0"/>
            <a:chExt cx="4663440" cy="1097280"/>
          </a:xfrm>
        </p:grpSpPr>
        <p:sp>
          <p:nvSpPr>
            <p:cNvPr id="38" name="Freeform 38"/>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39" name="TextBox 39"/>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Learning &amp; development</a:t>
              </a:r>
            </a:p>
          </p:txBody>
        </p:sp>
      </p:grpSp>
      <p:grpSp>
        <p:nvGrpSpPr>
          <p:cNvPr id="40" name="Group 40"/>
          <p:cNvGrpSpPr/>
          <p:nvPr/>
        </p:nvGrpSpPr>
        <p:grpSpPr>
          <a:xfrm>
            <a:off x="950595" y="6162675"/>
            <a:ext cx="3790950" cy="2350770"/>
            <a:chOff x="0" y="0"/>
            <a:chExt cx="5054600" cy="3134360"/>
          </a:xfrm>
        </p:grpSpPr>
        <p:sp>
          <p:nvSpPr>
            <p:cNvPr id="41" name="Freeform 41"/>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42" name="Group 42"/>
          <p:cNvGrpSpPr/>
          <p:nvPr/>
        </p:nvGrpSpPr>
        <p:grpSpPr>
          <a:xfrm>
            <a:off x="960120" y="6515100"/>
            <a:ext cx="3771900" cy="994562"/>
            <a:chOff x="0" y="0"/>
            <a:chExt cx="5029200" cy="1326083"/>
          </a:xfrm>
        </p:grpSpPr>
        <p:sp>
          <p:nvSpPr>
            <p:cNvPr id="43" name="Freeform 43"/>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44" name="TextBox 44"/>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45" name="Group 45"/>
          <p:cNvGrpSpPr/>
          <p:nvPr/>
        </p:nvGrpSpPr>
        <p:grpSpPr>
          <a:xfrm>
            <a:off x="1097280" y="7543800"/>
            <a:ext cx="3497580" cy="822960"/>
            <a:chOff x="0" y="0"/>
            <a:chExt cx="4663440" cy="1097280"/>
          </a:xfrm>
        </p:grpSpPr>
        <p:sp>
          <p:nvSpPr>
            <p:cNvPr id="46" name="Freeform 46"/>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47" name="TextBox 47"/>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Open communication</a:t>
              </a:r>
            </a:p>
          </p:txBody>
        </p:sp>
      </p:grpSp>
      <p:grpSp>
        <p:nvGrpSpPr>
          <p:cNvPr id="48" name="Group 48"/>
          <p:cNvGrpSpPr/>
          <p:nvPr/>
        </p:nvGrpSpPr>
        <p:grpSpPr>
          <a:xfrm>
            <a:off x="4996815" y="6162675"/>
            <a:ext cx="3790950" cy="2350770"/>
            <a:chOff x="0" y="0"/>
            <a:chExt cx="5054600" cy="3134360"/>
          </a:xfrm>
        </p:grpSpPr>
        <p:sp>
          <p:nvSpPr>
            <p:cNvPr id="49" name="Freeform 49"/>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50" name="Group 50"/>
          <p:cNvGrpSpPr/>
          <p:nvPr/>
        </p:nvGrpSpPr>
        <p:grpSpPr>
          <a:xfrm>
            <a:off x="5006340" y="6515100"/>
            <a:ext cx="3771900" cy="994562"/>
            <a:chOff x="0" y="0"/>
            <a:chExt cx="5029200" cy="1326083"/>
          </a:xfrm>
        </p:grpSpPr>
        <p:sp>
          <p:nvSpPr>
            <p:cNvPr id="51" name="Freeform 51"/>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52" name="TextBox 52"/>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53" name="Group 53"/>
          <p:cNvGrpSpPr/>
          <p:nvPr/>
        </p:nvGrpSpPr>
        <p:grpSpPr>
          <a:xfrm>
            <a:off x="5143500" y="7543800"/>
            <a:ext cx="3497580" cy="822960"/>
            <a:chOff x="0" y="0"/>
            <a:chExt cx="4663440" cy="1097280"/>
          </a:xfrm>
        </p:grpSpPr>
        <p:sp>
          <p:nvSpPr>
            <p:cNvPr id="54" name="Freeform 54"/>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55" name="TextBox 55"/>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Career growth</a:t>
              </a:r>
            </a:p>
          </p:txBody>
        </p:sp>
      </p:grpSp>
      <p:grpSp>
        <p:nvGrpSpPr>
          <p:cNvPr id="56" name="Group 56"/>
          <p:cNvGrpSpPr/>
          <p:nvPr/>
        </p:nvGrpSpPr>
        <p:grpSpPr>
          <a:xfrm>
            <a:off x="9043035" y="6162675"/>
            <a:ext cx="3790950" cy="2350770"/>
            <a:chOff x="0" y="0"/>
            <a:chExt cx="5054600" cy="3134360"/>
          </a:xfrm>
        </p:grpSpPr>
        <p:sp>
          <p:nvSpPr>
            <p:cNvPr id="57" name="Freeform 57"/>
            <p:cNvSpPr/>
            <p:nvPr/>
          </p:nvSpPr>
          <p:spPr>
            <a:xfrm>
              <a:off x="0" y="0"/>
              <a:ext cx="5054600" cy="3134360"/>
            </a:xfrm>
            <a:custGeom>
              <a:avLst/>
              <a:gdLst/>
              <a:ahLst/>
              <a:cxnLst/>
              <a:rect l="l" t="t" r="r" b="b"/>
              <a:pathLst>
                <a:path w="5054600" h="3134360">
                  <a:moveTo>
                    <a:pt x="0" y="184404"/>
                  </a:moveTo>
                  <a:cubicBezTo>
                    <a:pt x="0" y="82550"/>
                    <a:pt x="82550" y="0"/>
                    <a:pt x="184404" y="0"/>
                  </a:cubicBezTo>
                  <a:lnTo>
                    <a:pt x="4870196" y="0"/>
                  </a:lnTo>
                  <a:cubicBezTo>
                    <a:pt x="4972050" y="0"/>
                    <a:pt x="5054600" y="82550"/>
                    <a:pt x="5054600" y="184404"/>
                  </a:cubicBezTo>
                  <a:lnTo>
                    <a:pt x="5054600" y="2949956"/>
                  </a:lnTo>
                  <a:cubicBezTo>
                    <a:pt x="5054600" y="3051810"/>
                    <a:pt x="4972050" y="3134360"/>
                    <a:pt x="4870196" y="3134360"/>
                  </a:cubicBezTo>
                  <a:lnTo>
                    <a:pt x="184404" y="3134360"/>
                  </a:lnTo>
                  <a:cubicBezTo>
                    <a:pt x="82550" y="3134360"/>
                    <a:pt x="0" y="3051810"/>
                    <a:pt x="0" y="2949956"/>
                  </a:cubicBezTo>
                  <a:close/>
                </a:path>
              </a:pathLst>
            </a:custGeom>
            <a:solidFill>
              <a:srgbClr val="D2F15D"/>
            </a:solidFill>
            <a:ln w="19050" cap="sq">
              <a:solidFill>
                <a:srgbClr val="E7E4DC"/>
              </a:solidFill>
              <a:prstDash val="solid"/>
              <a:miter/>
            </a:ln>
          </p:spPr>
        </p:sp>
      </p:grpSp>
      <p:grpSp>
        <p:nvGrpSpPr>
          <p:cNvPr id="58" name="Group 58"/>
          <p:cNvGrpSpPr/>
          <p:nvPr/>
        </p:nvGrpSpPr>
        <p:grpSpPr>
          <a:xfrm>
            <a:off x="9052560" y="6515100"/>
            <a:ext cx="3771900" cy="994562"/>
            <a:chOff x="0" y="0"/>
            <a:chExt cx="5029200" cy="1326083"/>
          </a:xfrm>
        </p:grpSpPr>
        <p:sp>
          <p:nvSpPr>
            <p:cNvPr id="59" name="Freeform 59"/>
            <p:cNvSpPr/>
            <p:nvPr/>
          </p:nvSpPr>
          <p:spPr>
            <a:xfrm>
              <a:off x="0" y="0"/>
              <a:ext cx="5029200" cy="1326083"/>
            </a:xfrm>
            <a:custGeom>
              <a:avLst/>
              <a:gdLst/>
              <a:ahLst/>
              <a:cxnLst/>
              <a:rect l="l" t="t" r="r" b="b"/>
              <a:pathLst>
                <a:path w="5029200" h="1326083">
                  <a:moveTo>
                    <a:pt x="0" y="0"/>
                  </a:moveTo>
                  <a:lnTo>
                    <a:pt x="5029200" y="0"/>
                  </a:lnTo>
                  <a:lnTo>
                    <a:pt x="5029200" y="1326083"/>
                  </a:lnTo>
                  <a:lnTo>
                    <a:pt x="0" y="1326083"/>
                  </a:lnTo>
                  <a:close/>
                </a:path>
              </a:pathLst>
            </a:custGeom>
            <a:blipFill>
              <a:blip r:embed="rId3">
                <a:alphaModFix amt="0"/>
              </a:blip>
              <a:stretch>
                <a:fillRect t="-29076" b="-18718"/>
              </a:stretch>
            </a:blipFill>
          </p:spPr>
        </p:sp>
        <p:sp>
          <p:nvSpPr>
            <p:cNvPr id="60" name="TextBox 60"/>
            <p:cNvSpPr txBox="1"/>
            <p:nvPr/>
          </p:nvSpPr>
          <p:spPr>
            <a:xfrm>
              <a:off x="0" y="-57150"/>
              <a:ext cx="5029200" cy="1383233"/>
            </a:xfrm>
            <a:prstGeom prst="rect">
              <a:avLst/>
            </a:prstGeom>
          </p:spPr>
          <p:txBody>
            <a:bodyPr lIns="0" tIns="0" rIns="0" bIns="0" rtlCol="0" anchor="ctr"/>
            <a:lstStyle/>
            <a:p>
              <a:pPr algn="ctr">
                <a:lnSpc>
                  <a:spcPts val="5759"/>
                </a:lnSpc>
              </a:pPr>
              <a:r>
                <a:rPr lang="en-US" sz="4800" b="1">
                  <a:solidFill>
                    <a:srgbClr val="1B1B1B"/>
                  </a:solidFill>
                  <a:latin typeface="Telegraf Bold"/>
                  <a:ea typeface="Telegraf Bold"/>
                  <a:cs typeface="Telegraf Bold"/>
                  <a:sym typeface="Telegraf Bold"/>
                </a:rPr>
                <a:t>❤️</a:t>
              </a:r>
            </a:p>
          </p:txBody>
        </p:sp>
      </p:grpSp>
      <p:grpSp>
        <p:nvGrpSpPr>
          <p:cNvPr id="61" name="Group 61"/>
          <p:cNvGrpSpPr/>
          <p:nvPr/>
        </p:nvGrpSpPr>
        <p:grpSpPr>
          <a:xfrm>
            <a:off x="9189720" y="7543800"/>
            <a:ext cx="3497580" cy="822960"/>
            <a:chOff x="0" y="0"/>
            <a:chExt cx="4663440" cy="1097280"/>
          </a:xfrm>
        </p:grpSpPr>
        <p:sp>
          <p:nvSpPr>
            <p:cNvPr id="62" name="Freeform 62"/>
            <p:cNvSpPr/>
            <p:nvPr/>
          </p:nvSpPr>
          <p:spPr>
            <a:xfrm>
              <a:off x="0" y="0"/>
              <a:ext cx="4663440" cy="1097280"/>
            </a:xfrm>
            <a:custGeom>
              <a:avLst/>
              <a:gdLst/>
              <a:ahLst/>
              <a:cxnLst/>
              <a:rect l="l" t="t" r="r" b="b"/>
              <a:pathLst>
                <a:path w="4663440" h="1097280">
                  <a:moveTo>
                    <a:pt x="0" y="0"/>
                  </a:moveTo>
                  <a:lnTo>
                    <a:pt x="4663440" y="0"/>
                  </a:lnTo>
                  <a:lnTo>
                    <a:pt x="4663440" y="1097280"/>
                  </a:lnTo>
                  <a:lnTo>
                    <a:pt x="0" y="1097280"/>
                  </a:lnTo>
                  <a:close/>
                </a:path>
              </a:pathLst>
            </a:custGeom>
            <a:blipFill>
              <a:blip r:embed="rId3">
                <a:alphaModFix amt="0"/>
              </a:blip>
              <a:stretch>
                <a:fillRect t="-32811" b="-32811"/>
              </a:stretch>
            </a:blipFill>
          </p:spPr>
        </p:sp>
        <p:sp>
          <p:nvSpPr>
            <p:cNvPr id="63" name="TextBox 63"/>
            <p:cNvSpPr txBox="1"/>
            <p:nvPr/>
          </p:nvSpPr>
          <p:spPr>
            <a:xfrm>
              <a:off x="0" y="0"/>
              <a:ext cx="4663440" cy="1097280"/>
            </a:xfrm>
            <a:prstGeom prst="rect">
              <a:avLst/>
            </a:prstGeom>
          </p:spPr>
          <p:txBody>
            <a:bodyPr lIns="0" tIns="0" rIns="0" bIns="0" rtlCol="0" anchor="ctr"/>
            <a:lstStyle/>
            <a:p>
              <a:pPr algn="ctr">
                <a:lnSpc>
                  <a:spcPts val="2520"/>
                </a:lnSpc>
              </a:pPr>
              <a:r>
                <a:rPr lang="en-US" sz="2100">
                  <a:solidFill>
                    <a:srgbClr val="1B1B1B"/>
                  </a:solidFill>
                  <a:latin typeface="Muli"/>
                  <a:ea typeface="Muli"/>
                  <a:cs typeface="Muli"/>
                  <a:sym typeface="Muli"/>
                </a:rPr>
                <a:t>Positive work environment</a:t>
              </a:r>
            </a:p>
          </p:txBody>
        </p:sp>
      </p:grpSp>
      <p:grpSp>
        <p:nvGrpSpPr>
          <p:cNvPr id="64" name="Group 64"/>
          <p:cNvGrpSpPr/>
          <p:nvPr/>
        </p:nvGrpSpPr>
        <p:grpSpPr>
          <a:xfrm>
            <a:off x="960120" y="8983980"/>
            <a:ext cx="15910560" cy="960120"/>
            <a:chOff x="0" y="0"/>
            <a:chExt cx="21214080" cy="1280160"/>
          </a:xfrm>
        </p:grpSpPr>
        <p:sp>
          <p:nvSpPr>
            <p:cNvPr id="65" name="Freeform 65"/>
            <p:cNvSpPr/>
            <p:nvPr/>
          </p:nvSpPr>
          <p:spPr>
            <a:xfrm>
              <a:off x="0" y="0"/>
              <a:ext cx="21214080" cy="1280160"/>
            </a:xfrm>
            <a:custGeom>
              <a:avLst/>
              <a:gdLst/>
              <a:ahLst/>
              <a:cxnLst/>
              <a:rect l="l" t="t" r="r" b="b"/>
              <a:pathLst>
                <a:path w="21214080" h="1280160">
                  <a:moveTo>
                    <a:pt x="0" y="0"/>
                  </a:moveTo>
                  <a:lnTo>
                    <a:pt x="21214080" y="0"/>
                  </a:lnTo>
                  <a:lnTo>
                    <a:pt x="21214080" y="1280160"/>
                  </a:lnTo>
                  <a:lnTo>
                    <a:pt x="0" y="1280160"/>
                  </a:lnTo>
                  <a:close/>
                </a:path>
              </a:pathLst>
            </a:custGeom>
            <a:blipFill>
              <a:blip r:embed="rId3">
                <a:alphaModFix amt="0"/>
              </a:blip>
              <a:stretch>
                <a:fillRect t="-272894" b="-272894"/>
              </a:stretch>
            </a:blipFill>
          </p:spPr>
        </p:sp>
        <p:sp>
          <p:nvSpPr>
            <p:cNvPr id="66" name="TextBox 66"/>
            <p:cNvSpPr txBox="1"/>
            <p:nvPr/>
          </p:nvSpPr>
          <p:spPr>
            <a:xfrm>
              <a:off x="0" y="0"/>
              <a:ext cx="21214080" cy="1280160"/>
            </a:xfrm>
            <a:prstGeom prst="rect">
              <a:avLst/>
            </a:prstGeom>
          </p:spPr>
          <p:txBody>
            <a:bodyPr lIns="0" tIns="0" rIns="0" bIns="0" rtlCol="0" anchor="ctr"/>
            <a:lstStyle/>
            <a:p>
              <a:pPr algn="ctr">
                <a:lnSpc>
                  <a:spcPts val="3060"/>
                </a:lnSpc>
              </a:pPr>
              <a:r>
                <a:rPr lang="en-US" sz="2550">
                  <a:solidFill>
                    <a:srgbClr val="1B1B1B"/>
                  </a:solidFill>
                  <a:latin typeface="Muli"/>
                  <a:ea typeface="Muli"/>
                  <a:cs typeface="Muli"/>
                  <a:sym typeface="Muli"/>
                </a:rPr>
                <a:t>“These are not just statistics for us. These are conversations we have with our peers.”</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C7FF"/>
        </a:solidFill>
        <a:effectLst/>
      </p:bgPr>
    </p:bg>
    <p:spTree>
      <p:nvGrpSpPr>
        <p:cNvPr id="1" name=""/>
        <p:cNvGrpSpPr/>
        <p:nvPr/>
      </p:nvGrpSpPr>
      <p:grpSpPr>
        <a:xfrm>
          <a:off x="0" y="0"/>
          <a:ext cx="0" cy="0"/>
          <a:chOff x="0" y="0"/>
          <a:chExt cx="0" cy="0"/>
        </a:xfrm>
      </p:grpSpPr>
      <p:grpSp>
        <p:nvGrpSpPr>
          <p:cNvPr id="2" name="Group 2"/>
          <p:cNvGrpSpPr/>
          <p:nvPr/>
        </p:nvGrpSpPr>
        <p:grpSpPr>
          <a:xfrm>
            <a:off x="586740" y="10657"/>
            <a:ext cx="15910560" cy="1234440"/>
            <a:chOff x="0" y="0"/>
            <a:chExt cx="21214080" cy="1645920"/>
          </a:xfrm>
        </p:grpSpPr>
        <p:sp>
          <p:nvSpPr>
            <p:cNvPr id="3" name="Freeform 3"/>
            <p:cNvSpPr/>
            <p:nvPr/>
          </p:nvSpPr>
          <p:spPr>
            <a:xfrm>
              <a:off x="0" y="0"/>
              <a:ext cx="21214080" cy="1645920"/>
            </a:xfrm>
            <a:custGeom>
              <a:avLst/>
              <a:gdLst/>
              <a:ahLst/>
              <a:cxnLst/>
              <a:rect l="l" t="t" r="r" b="b"/>
              <a:pathLst>
                <a:path w="21214080" h="1645920">
                  <a:moveTo>
                    <a:pt x="0" y="0"/>
                  </a:moveTo>
                  <a:lnTo>
                    <a:pt x="21214080" y="0"/>
                  </a:lnTo>
                  <a:lnTo>
                    <a:pt x="21214080" y="1645920"/>
                  </a:lnTo>
                  <a:lnTo>
                    <a:pt x="0" y="1645920"/>
                  </a:lnTo>
                  <a:close/>
                </a:path>
              </a:pathLst>
            </a:custGeom>
            <a:blipFill>
              <a:blip r:embed="rId3">
                <a:alphaModFix amt="0"/>
              </a:blip>
              <a:stretch>
                <a:fillRect t="-201140" b="-201140"/>
              </a:stretch>
            </a:blipFill>
          </p:spPr>
        </p:sp>
        <p:sp>
          <p:nvSpPr>
            <p:cNvPr id="4" name="TextBox 4"/>
            <p:cNvSpPr txBox="1"/>
            <p:nvPr/>
          </p:nvSpPr>
          <p:spPr>
            <a:xfrm>
              <a:off x="0" y="-47625"/>
              <a:ext cx="21214080" cy="1693545"/>
            </a:xfrm>
            <a:prstGeom prst="rect">
              <a:avLst/>
            </a:prstGeom>
          </p:spPr>
          <p:txBody>
            <a:bodyPr lIns="0" tIns="0" rIns="0" bIns="0" rtlCol="0" anchor="ctr"/>
            <a:lstStyle/>
            <a:p>
              <a:pPr algn="l">
                <a:lnSpc>
                  <a:spcPts val="4860"/>
                </a:lnSpc>
              </a:pPr>
              <a:r>
                <a:rPr lang="en-US" sz="4050" b="1">
                  <a:solidFill>
                    <a:srgbClr val="1B1B1B"/>
                  </a:solidFill>
                  <a:latin typeface="Telegraf Bold"/>
                  <a:ea typeface="Telegraf Bold"/>
                  <a:cs typeface="Telegraf Bold"/>
                  <a:sym typeface="Telegraf Bold"/>
                </a:rPr>
                <a:t>How Is the Financial Sector Responding?</a:t>
              </a:r>
            </a:p>
          </p:txBody>
        </p:sp>
      </p:grpSp>
      <p:sp>
        <p:nvSpPr>
          <p:cNvPr id="7" name="TextBox 7"/>
          <p:cNvSpPr txBox="1"/>
          <p:nvPr/>
        </p:nvSpPr>
        <p:spPr>
          <a:xfrm>
            <a:off x="457200" y="878120"/>
            <a:ext cx="4038600" cy="624364"/>
          </a:xfrm>
          <a:prstGeom prst="rect">
            <a:avLst/>
          </a:prstGeom>
        </p:spPr>
        <p:txBody>
          <a:bodyPr lIns="0" tIns="0" rIns="0" bIns="0" rtlCol="0" anchor="ctr"/>
          <a:lstStyle/>
          <a:p>
            <a:pPr algn="l">
              <a:lnSpc>
                <a:spcPts val="2700"/>
              </a:lnSpc>
            </a:pPr>
            <a:r>
              <a:rPr lang="en-US" sz="2250" b="1" dirty="0">
                <a:solidFill>
                  <a:srgbClr val="1B1B1B"/>
                </a:solidFill>
                <a:latin typeface="Muli Bold"/>
                <a:ea typeface="Muli Bold"/>
                <a:cs typeface="Muli Bold"/>
                <a:sym typeface="Muli Bold"/>
              </a:rPr>
              <a:t>🏦  BANKS ARE ADAPTING</a:t>
            </a:r>
          </a:p>
        </p:txBody>
      </p:sp>
      <p:grpSp>
        <p:nvGrpSpPr>
          <p:cNvPr id="8" name="Group 8"/>
          <p:cNvGrpSpPr/>
          <p:nvPr/>
        </p:nvGrpSpPr>
        <p:grpSpPr>
          <a:xfrm>
            <a:off x="10991850" y="5908087"/>
            <a:ext cx="178308" cy="178308"/>
            <a:chOff x="0" y="0"/>
            <a:chExt cx="237744" cy="237744"/>
          </a:xfrm>
        </p:grpSpPr>
        <p:sp>
          <p:nvSpPr>
            <p:cNvPr id="9" name="Freeform 9"/>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10" name="Group 10"/>
          <p:cNvGrpSpPr/>
          <p:nvPr/>
        </p:nvGrpSpPr>
        <p:grpSpPr>
          <a:xfrm>
            <a:off x="11430762" y="5716063"/>
            <a:ext cx="7269480" cy="576072"/>
            <a:chOff x="0" y="0"/>
            <a:chExt cx="9692640" cy="768096"/>
          </a:xfrm>
        </p:grpSpPr>
        <p:sp>
          <p:nvSpPr>
            <p:cNvPr id="11" name="Freeform 11"/>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12" name="TextBox 12"/>
            <p:cNvSpPr txBox="1"/>
            <p:nvPr/>
          </p:nvSpPr>
          <p:spPr>
            <a:xfrm>
              <a:off x="0" y="0"/>
              <a:ext cx="9692640" cy="768096"/>
            </a:xfrm>
            <a:prstGeom prst="rect">
              <a:avLst/>
            </a:prstGeom>
          </p:spPr>
          <p:txBody>
            <a:bodyPr lIns="0" tIns="0" rIns="0" bIns="0" rtlCol="0" anchor="ctr"/>
            <a:lstStyle/>
            <a:p>
              <a:pPr algn="l">
                <a:lnSpc>
                  <a:spcPts val="2430"/>
                </a:lnSpc>
              </a:pPr>
              <a:r>
                <a:rPr lang="en-US" sz="2025">
                  <a:solidFill>
                    <a:srgbClr val="1B1B1B"/>
                  </a:solidFill>
                  <a:latin typeface="Muli"/>
                  <a:ea typeface="Muli"/>
                  <a:cs typeface="Muli"/>
                  <a:sym typeface="Muli"/>
                </a:rPr>
                <a:t>Flexible working arrangements</a:t>
              </a:r>
            </a:p>
          </p:txBody>
        </p:sp>
      </p:grpSp>
      <p:grpSp>
        <p:nvGrpSpPr>
          <p:cNvPr id="13" name="Group 13"/>
          <p:cNvGrpSpPr/>
          <p:nvPr/>
        </p:nvGrpSpPr>
        <p:grpSpPr>
          <a:xfrm>
            <a:off x="10991850" y="3494532"/>
            <a:ext cx="178308" cy="178308"/>
            <a:chOff x="0" y="0"/>
            <a:chExt cx="237744" cy="237744"/>
          </a:xfrm>
        </p:grpSpPr>
        <p:sp>
          <p:nvSpPr>
            <p:cNvPr id="14" name="Freeform 14"/>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15" name="Group 15"/>
          <p:cNvGrpSpPr/>
          <p:nvPr/>
        </p:nvGrpSpPr>
        <p:grpSpPr>
          <a:xfrm>
            <a:off x="11430762" y="3302508"/>
            <a:ext cx="7269480" cy="576072"/>
            <a:chOff x="0" y="0"/>
            <a:chExt cx="9692640" cy="768096"/>
          </a:xfrm>
        </p:grpSpPr>
        <p:sp>
          <p:nvSpPr>
            <p:cNvPr id="16" name="Freeform 16"/>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17" name="TextBox 17"/>
            <p:cNvSpPr txBox="1"/>
            <p:nvPr/>
          </p:nvSpPr>
          <p:spPr>
            <a:xfrm>
              <a:off x="0" y="0"/>
              <a:ext cx="9692640" cy="768096"/>
            </a:xfrm>
            <a:prstGeom prst="rect">
              <a:avLst/>
            </a:prstGeom>
          </p:spPr>
          <p:txBody>
            <a:bodyPr lIns="0" tIns="0" rIns="0" bIns="0" rtlCol="0" anchor="ctr"/>
            <a:lstStyle/>
            <a:p>
              <a:pPr algn="l">
                <a:lnSpc>
                  <a:spcPts val="2430"/>
                </a:lnSpc>
              </a:pPr>
              <a:r>
                <a:rPr lang="en-US" sz="2025">
                  <a:solidFill>
                    <a:srgbClr val="1B1B1B"/>
                  </a:solidFill>
                  <a:latin typeface="Muli"/>
                  <a:ea typeface="Muli"/>
                  <a:cs typeface="Muli"/>
                  <a:sym typeface="Muli"/>
                </a:rPr>
                <a:t>Digital workplace</a:t>
              </a:r>
            </a:p>
          </p:txBody>
        </p:sp>
      </p:grpSp>
      <p:grpSp>
        <p:nvGrpSpPr>
          <p:cNvPr id="18" name="Group 18"/>
          <p:cNvGrpSpPr/>
          <p:nvPr/>
        </p:nvGrpSpPr>
        <p:grpSpPr>
          <a:xfrm>
            <a:off x="10991850" y="6758479"/>
            <a:ext cx="178308" cy="178308"/>
            <a:chOff x="0" y="0"/>
            <a:chExt cx="237744" cy="237744"/>
          </a:xfrm>
        </p:grpSpPr>
        <p:sp>
          <p:nvSpPr>
            <p:cNvPr id="19" name="Freeform 19"/>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20" name="Group 20"/>
          <p:cNvGrpSpPr/>
          <p:nvPr/>
        </p:nvGrpSpPr>
        <p:grpSpPr>
          <a:xfrm>
            <a:off x="11430762" y="6566455"/>
            <a:ext cx="7269480" cy="576072"/>
            <a:chOff x="0" y="0"/>
            <a:chExt cx="9692640" cy="768096"/>
          </a:xfrm>
        </p:grpSpPr>
        <p:sp>
          <p:nvSpPr>
            <p:cNvPr id="21" name="Freeform 21"/>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22" name="TextBox 22"/>
            <p:cNvSpPr txBox="1"/>
            <p:nvPr/>
          </p:nvSpPr>
          <p:spPr>
            <a:xfrm>
              <a:off x="0" y="0"/>
              <a:ext cx="9692640" cy="768096"/>
            </a:xfrm>
            <a:prstGeom prst="rect">
              <a:avLst/>
            </a:prstGeom>
          </p:spPr>
          <p:txBody>
            <a:bodyPr lIns="0" tIns="0" rIns="0" bIns="0" rtlCol="0" anchor="ctr"/>
            <a:lstStyle/>
            <a:p>
              <a:pPr algn="l">
                <a:lnSpc>
                  <a:spcPts val="2430"/>
                </a:lnSpc>
              </a:pPr>
              <a:r>
                <a:rPr lang="en-US" sz="2025" dirty="0">
                  <a:solidFill>
                    <a:srgbClr val="1B1B1B"/>
                  </a:solidFill>
                  <a:latin typeface="Muli"/>
                  <a:ea typeface="Muli"/>
                  <a:cs typeface="Muli"/>
                  <a:sym typeface="Muli"/>
                </a:rPr>
                <a:t>Learning &amp; development</a:t>
              </a:r>
            </a:p>
          </p:txBody>
        </p:sp>
      </p:grpSp>
      <p:grpSp>
        <p:nvGrpSpPr>
          <p:cNvPr id="23" name="Group 23"/>
          <p:cNvGrpSpPr/>
          <p:nvPr/>
        </p:nvGrpSpPr>
        <p:grpSpPr>
          <a:xfrm>
            <a:off x="10991850" y="4344924"/>
            <a:ext cx="178308" cy="178308"/>
            <a:chOff x="0" y="0"/>
            <a:chExt cx="237744" cy="237744"/>
          </a:xfrm>
        </p:grpSpPr>
        <p:sp>
          <p:nvSpPr>
            <p:cNvPr id="24" name="Freeform 24"/>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25" name="Group 25"/>
          <p:cNvGrpSpPr/>
          <p:nvPr/>
        </p:nvGrpSpPr>
        <p:grpSpPr>
          <a:xfrm>
            <a:off x="11430762" y="4152900"/>
            <a:ext cx="7269480" cy="576072"/>
            <a:chOff x="0" y="0"/>
            <a:chExt cx="9692640" cy="768096"/>
          </a:xfrm>
        </p:grpSpPr>
        <p:sp>
          <p:nvSpPr>
            <p:cNvPr id="26" name="Freeform 26"/>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27" name="TextBox 27"/>
            <p:cNvSpPr txBox="1"/>
            <p:nvPr/>
          </p:nvSpPr>
          <p:spPr>
            <a:xfrm>
              <a:off x="0" y="0"/>
              <a:ext cx="9692640" cy="768096"/>
            </a:xfrm>
            <a:prstGeom prst="rect">
              <a:avLst/>
            </a:prstGeom>
          </p:spPr>
          <p:txBody>
            <a:bodyPr lIns="0" tIns="0" rIns="0" bIns="0" rtlCol="0" anchor="ctr"/>
            <a:lstStyle/>
            <a:p>
              <a:pPr algn="l">
                <a:lnSpc>
                  <a:spcPts val="2430"/>
                </a:lnSpc>
              </a:pPr>
              <a:r>
                <a:rPr lang="en-US" sz="2025">
                  <a:solidFill>
                    <a:srgbClr val="1B1B1B"/>
                  </a:solidFill>
                  <a:latin typeface="Muli"/>
                  <a:ea typeface="Muli"/>
                  <a:cs typeface="Muli"/>
                  <a:sym typeface="Muli"/>
                </a:rPr>
                <a:t>Employee experience</a:t>
              </a:r>
            </a:p>
          </p:txBody>
        </p:sp>
      </p:grpSp>
      <p:grpSp>
        <p:nvGrpSpPr>
          <p:cNvPr id="28" name="Group 28"/>
          <p:cNvGrpSpPr/>
          <p:nvPr/>
        </p:nvGrpSpPr>
        <p:grpSpPr>
          <a:xfrm>
            <a:off x="10991850" y="7608871"/>
            <a:ext cx="178308" cy="178308"/>
            <a:chOff x="0" y="0"/>
            <a:chExt cx="237744" cy="237744"/>
          </a:xfrm>
        </p:grpSpPr>
        <p:sp>
          <p:nvSpPr>
            <p:cNvPr id="29" name="Freeform 29"/>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30" name="Group 30"/>
          <p:cNvGrpSpPr/>
          <p:nvPr/>
        </p:nvGrpSpPr>
        <p:grpSpPr>
          <a:xfrm>
            <a:off x="11430762" y="7416847"/>
            <a:ext cx="7269480" cy="576072"/>
            <a:chOff x="0" y="0"/>
            <a:chExt cx="9692640" cy="768096"/>
          </a:xfrm>
        </p:grpSpPr>
        <p:sp>
          <p:nvSpPr>
            <p:cNvPr id="31" name="Freeform 31"/>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32" name="TextBox 32"/>
            <p:cNvSpPr txBox="1"/>
            <p:nvPr/>
          </p:nvSpPr>
          <p:spPr>
            <a:xfrm>
              <a:off x="0" y="0"/>
              <a:ext cx="9692640" cy="768096"/>
            </a:xfrm>
            <a:prstGeom prst="rect">
              <a:avLst/>
            </a:prstGeom>
          </p:spPr>
          <p:txBody>
            <a:bodyPr lIns="0" tIns="0" rIns="0" bIns="0" rtlCol="0" anchor="ctr"/>
            <a:lstStyle/>
            <a:p>
              <a:pPr algn="l">
                <a:lnSpc>
                  <a:spcPts val="2430"/>
                </a:lnSpc>
              </a:pPr>
              <a:r>
                <a:rPr lang="en-US" sz="2025">
                  <a:solidFill>
                    <a:srgbClr val="1B1B1B"/>
                  </a:solidFill>
                  <a:latin typeface="Muli"/>
                  <a:ea typeface="Muli"/>
                  <a:cs typeface="Muli"/>
                  <a:sym typeface="Muli"/>
                </a:rPr>
                <a:t>New approaches to communication</a:t>
              </a:r>
            </a:p>
          </p:txBody>
        </p:sp>
      </p:grpSp>
      <p:grpSp>
        <p:nvGrpSpPr>
          <p:cNvPr id="33" name="Group 33"/>
          <p:cNvGrpSpPr/>
          <p:nvPr/>
        </p:nvGrpSpPr>
        <p:grpSpPr>
          <a:xfrm>
            <a:off x="10991850" y="5195316"/>
            <a:ext cx="178308" cy="178308"/>
            <a:chOff x="0" y="0"/>
            <a:chExt cx="237744" cy="237744"/>
          </a:xfrm>
        </p:grpSpPr>
        <p:sp>
          <p:nvSpPr>
            <p:cNvPr id="34" name="Freeform 34"/>
            <p:cNvSpPr/>
            <p:nvPr/>
          </p:nvSpPr>
          <p:spPr>
            <a:xfrm>
              <a:off x="0" y="0"/>
              <a:ext cx="237744" cy="237744"/>
            </a:xfrm>
            <a:custGeom>
              <a:avLst/>
              <a:gdLst/>
              <a:ahLst/>
              <a:cxnLst/>
              <a:rect l="l" t="t" r="r" b="b"/>
              <a:pathLst>
                <a:path w="237744" h="237744">
                  <a:moveTo>
                    <a:pt x="0" y="0"/>
                  </a:moveTo>
                  <a:lnTo>
                    <a:pt x="237744" y="0"/>
                  </a:lnTo>
                  <a:lnTo>
                    <a:pt x="237744" y="237744"/>
                  </a:lnTo>
                  <a:lnTo>
                    <a:pt x="0" y="237744"/>
                  </a:lnTo>
                  <a:close/>
                </a:path>
              </a:pathLst>
            </a:custGeom>
            <a:solidFill>
              <a:srgbClr val="D2F15D"/>
            </a:solidFill>
          </p:spPr>
        </p:sp>
      </p:grpSp>
      <p:grpSp>
        <p:nvGrpSpPr>
          <p:cNvPr id="35" name="Group 35"/>
          <p:cNvGrpSpPr/>
          <p:nvPr/>
        </p:nvGrpSpPr>
        <p:grpSpPr>
          <a:xfrm>
            <a:off x="11430762" y="5003292"/>
            <a:ext cx="7269480" cy="576072"/>
            <a:chOff x="0" y="0"/>
            <a:chExt cx="9692640" cy="768096"/>
          </a:xfrm>
        </p:grpSpPr>
        <p:sp>
          <p:nvSpPr>
            <p:cNvPr id="36" name="Freeform 36"/>
            <p:cNvSpPr/>
            <p:nvPr/>
          </p:nvSpPr>
          <p:spPr>
            <a:xfrm>
              <a:off x="0" y="0"/>
              <a:ext cx="9692640" cy="768096"/>
            </a:xfrm>
            <a:custGeom>
              <a:avLst/>
              <a:gdLst/>
              <a:ahLst/>
              <a:cxnLst/>
              <a:rect l="l" t="t" r="r" b="b"/>
              <a:pathLst>
                <a:path w="9692640" h="768096">
                  <a:moveTo>
                    <a:pt x="0" y="0"/>
                  </a:moveTo>
                  <a:lnTo>
                    <a:pt x="9692640" y="0"/>
                  </a:lnTo>
                  <a:lnTo>
                    <a:pt x="9692640" y="768096"/>
                  </a:lnTo>
                  <a:lnTo>
                    <a:pt x="0" y="768096"/>
                  </a:lnTo>
                  <a:close/>
                </a:path>
              </a:pathLst>
            </a:custGeom>
            <a:blipFill>
              <a:blip r:embed="rId3">
                <a:alphaModFix amt="0"/>
              </a:blip>
              <a:stretch>
                <a:fillRect t="-195882" b="-195882"/>
              </a:stretch>
            </a:blipFill>
          </p:spPr>
        </p:sp>
        <p:sp>
          <p:nvSpPr>
            <p:cNvPr id="37" name="TextBox 37"/>
            <p:cNvSpPr txBox="1"/>
            <p:nvPr/>
          </p:nvSpPr>
          <p:spPr>
            <a:xfrm>
              <a:off x="0" y="0"/>
              <a:ext cx="9692640" cy="768096"/>
            </a:xfrm>
            <a:prstGeom prst="rect">
              <a:avLst/>
            </a:prstGeom>
          </p:spPr>
          <p:txBody>
            <a:bodyPr lIns="0" tIns="0" rIns="0" bIns="0" rtlCol="0" anchor="ctr"/>
            <a:lstStyle/>
            <a:p>
              <a:pPr algn="l">
                <a:lnSpc>
                  <a:spcPts val="2430"/>
                </a:lnSpc>
              </a:pPr>
              <a:r>
                <a:rPr lang="en-US" sz="2025">
                  <a:solidFill>
                    <a:srgbClr val="1B1B1B"/>
                  </a:solidFill>
                  <a:latin typeface="Muli"/>
                  <a:ea typeface="Muli"/>
                  <a:cs typeface="Muli"/>
                  <a:sym typeface="Muli"/>
                </a:rPr>
                <a:t>Opportunities for young professionals</a:t>
              </a:r>
            </a:p>
          </p:txBody>
        </p:sp>
      </p:grpSp>
      <p:sp>
        <p:nvSpPr>
          <p:cNvPr id="42" name="TextBox 42"/>
          <p:cNvSpPr txBox="1"/>
          <p:nvPr/>
        </p:nvSpPr>
        <p:spPr>
          <a:xfrm>
            <a:off x="1216913" y="8809182"/>
            <a:ext cx="7543800" cy="555784"/>
          </a:xfrm>
          <a:prstGeom prst="rect">
            <a:avLst/>
          </a:prstGeom>
        </p:spPr>
        <p:txBody>
          <a:bodyPr lIns="0" tIns="0" rIns="0" bIns="0" rtlCol="0" anchor="ctr"/>
          <a:lstStyle/>
          <a:p>
            <a:pPr algn="l">
              <a:lnSpc>
                <a:spcPts val="2610"/>
              </a:lnSpc>
            </a:pPr>
            <a:r>
              <a:rPr lang="en-US" sz="2175" b="1" dirty="0">
                <a:solidFill>
                  <a:srgbClr val="7030A0"/>
                </a:solidFill>
                <a:latin typeface="Muli Bold"/>
                <a:ea typeface="Muli Bold"/>
                <a:cs typeface="Muli Bold"/>
                <a:sym typeface="Muli Bold"/>
              </a:rPr>
              <a:t>💳  Real example: </a:t>
            </a:r>
            <a:r>
              <a:rPr lang="en-US" sz="2175" b="1" dirty="0" err="1">
                <a:solidFill>
                  <a:srgbClr val="7030A0"/>
                </a:solidFill>
                <a:latin typeface="Muli Bold"/>
                <a:ea typeface="Muli Bold"/>
                <a:cs typeface="Muli Bold"/>
                <a:sym typeface="Muli Bold"/>
              </a:rPr>
              <a:t>Halk</a:t>
            </a:r>
            <a:r>
              <a:rPr lang="en-US" sz="2175" b="1" dirty="0">
                <a:solidFill>
                  <a:srgbClr val="7030A0"/>
                </a:solidFill>
                <a:latin typeface="Muli Bold"/>
                <a:ea typeface="Muli Bold"/>
                <a:cs typeface="Muli Bold"/>
                <a:sym typeface="Muli Bold"/>
              </a:rPr>
              <a:t> EZ</a:t>
            </a:r>
          </a:p>
        </p:txBody>
      </p:sp>
      <p:sp>
        <p:nvSpPr>
          <p:cNvPr id="45" name="TextBox 45"/>
          <p:cNvSpPr txBox="1"/>
          <p:nvPr/>
        </p:nvSpPr>
        <p:spPr>
          <a:xfrm>
            <a:off x="1216913" y="9087074"/>
            <a:ext cx="15854172" cy="1310164"/>
          </a:xfrm>
          <a:prstGeom prst="rect">
            <a:avLst/>
          </a:prstGeom>
        </p:spPr>
        <p:txBody>
          <a:bodyPr lIns="0" tIns="0" rIns="0" bIns="0" rtlCol="0" anchor="ctr"/>
          <a:lstStyle/>
          <a:p>
            <a:pPr algn="l">
              <a:lnSpc>
                <a:spcPts val="2250"/>
              </a:lnSpc>
            </a:pPr>
            <a:r>
              <a:rPr lang="en-US" sz="1875" dirty="0" err="1">
                <a:solidFill>
                  <a:srgbClr val="7030A0"/>
                </a:solidFill>
                <a:latin typeface="Muli"/>
                <a:ea typeface="Muli"/>
                <a:cs typeface="Muli"/>
                <a:sym typeface="Muli"/>
              </a:rPr>
              <a:t>Halkbank's</a:t>
            </a:r>
            <a:r>
              <a:rPr lang="en-US" sz="1875" dirty="0">
                <a:solidFill>
                  <a:srgbClr val="7030A0"/>
                </a:solidFill>
                <a:latin typeface="Muli"/>
                <a:ea typeface="Muli"/>
                <a:cs typeface="Muli"/>
                <a:sym typeface="Muli"/>
              </a:rPr>
              <a:t> youth banking package — built for ages 16 to 24 — combines everyday banking with lifestyle benefits designed around how young people actually live and spend. It's a concrete sign the sector is designing around Gen Z, not just for Gen Z.</a:t>
            </a:r>
          </a:p>
        </p:txBody>
      </p:sp>
      <p:sp>
        <p:nvSpPr>
          <p:cNvPr id="49" name="TextBox 49"/>
          <p:cNvSpPr txBox="1"/>
          <p:nvPr/>
        </p:nvSpPr>
        <p:spPr>
          <a:xfrm>
            <a:off x="10972800" y="1569733"/>
            <a:ext cx="6972300" cy="960120"/>
          </a:xfrm>
          <a:prstGeom prst="rect">
            <a:avLst/>
          </a:prstGeom>
        </p:spPr>
        <p:txBody>
          <a:bodyPr lIns="0" tIns="0" rIns="0" bIns="0" rtlCol="0" anchor="ctr"/>
          <a:lstStyle/>
          <a:p>
            <a:pPr algn="ctr">
              <a:lnSpc>
                <a:spcPts val="2879"/>
              </a:lnSpc>
            </a:pPr>
            <a:r>
              <a:rPr lang="en-US" sz="2800" dirty="0">
                <a:solidFill>
                  <a:srgbClr val="894E9C"/>
                </a:solidFill>
                <a:latin typeface="Muli"/>
                <a:ea typeface="Muli"/>
                <a:cs typeface="Muli"/>
                <a:sym typeface="Muli"/>
              </a:rPr>
              <a:t>“It is not only Gen Z that needs to adapt to the workplace. </a:t>
            </a:r>
          </a:p>
          <a:p>
            <a:pPr algn="ctr">
              <a:lnSpc>
                <a:spcPts val="2879"/>
              </a:lnSpc>
            </a:pPr>
            <a:r>
              <a:rPr lang="en-US" sz="2800" dirty="0">
                <a:solidFill>
                  <a:srgbClr val="894E9C"/>
                </a:solidFill>
                <a:latin typeface="Muli"/>
                <a:ea typeface="Muli"/>
                <a:cs typeface="Muli"/>
                <a:sym typeface="Muli"/>
              </a:rPr>
              <a:t>The workplace needs to adapt too.”</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960120" y="754380"/>
            <a:ext cx="15910560" cy="1234440"/>
            <a:chOff x="0" y="0"/>
            <a:chExt cx="21214080" cy="1645920"/>
          </a:xfrm>
        </p:grpSpPr>
        <p:sp>
          <p:nvSpPr>
            <p:cNvPr id="3" name="Freeform 3"/>
            <p:cNvSpPr/>
            <p:nvPr/>
          </p:nvSpPr>
          <p:spPr>
            <a:xfrm>
              <a:off x="0" y="0"/>
              <a:ext cx="21214080" cy="1645920"/>
            </a:xfrm>
            <a:custGeom>
              <a:avLst/>
              <a:gdLst/>
              <a:ahLst/>
              <a:cxnLst/>
              <a:rect l="l" t="t" r="r" b="b"/>
              <a:pathLst>
                <a:path w="21214080" h="1645920">
                  <a:moveTo>
                    <a:pt x="0" y="0"/>
                  </a:moveTo>
                  <a:lnTo>
                    <a:pt x="21214080" y="0"/>
                  </a:lnTo>
                  <a:lnTo>
                    <a:pt x="21214080" y="1645920"/>
                  </a:lnTo>
                  <a:lnTo>
                    <a:pt x="0" y="1645920"/>
                  </a:lnTo>
                  <a:close/>
                </a:path>
              </a:pathLst>
            </a:custGeom>
            <a:blipFill>
              <a:blip r:embed="rId3">
                <a:alphaModFix amt="0"/>
              </a:blip>
              <a:stretch>
                <a:fillRect t="-201140" b="-201140"/>
              </a:stretch>
            </a:blipFill>
          </p:spPr>
        </p:sp>
        <p:sp>
          <p:nvSpPr>
            <p:cNvPr id="4" name="TextBox 4"/>
            <p:cNvSpPr txBox="1"/>
            <p:nvPr/>
          </p:nvSpPr>
          <p:spPr>
            <a:xfrm>
              <a:off x="0" y="-57150"/>
              <a:ext cx="21214080" cy="1703070"/>
            </a:xfrm>
            <a:prstGeom prst="rect">
              <a:avLst/>
            </a:prstGeom>
          </p:spPr>
          <p:txBody>
            <a:bodyPr lIns="0" tIns="0" rIns="0" bIns="0" rtlCol="0" anchor="ctr"/>
            <a:lstStyle/>
            <a:p>
              <a:pPr algn="l">
                <a:lnSpc>
                  <a:spcPts val="5040"/>
                </a:lnSpc>
              </a:pPr>
              <a:r>
                <a:rPr lang="en-US" sz="4200" b="1">
                  <a:solidFill>
                    <a:srgbClr val="1B1B1B"/>
                  </a:solidFill>
                  <a:latin typeface="Telegraf Bold"/>
                  <a:ea typeface="Telegraf Bold"/>
                  <a:cs typeface="Telegraf Bold"/>
                  <a:sym typeface="Telegraf Bold"/>
                </a:rPr>
                <a:t>The Future Is a Two-Way Adaptation</a:t>
              </a:r>
            </a:p>
          </p:txBody>
        </p:sp>
      </p:grpSp>
      <p:grpSp>
        <p:nvGrpSpPr>
          <p:cNvPr id="5" name="Group 5"/>
          <p:cNvGrpSpPr/>
          <p:nvPr/>
        </p:nvGrpSpPr>
        <p:grpSpPr>
          <a:xfrm>
            <a:off x="1000124" y="2322306"/>
            <a:ext cx="7132320" cy="5897880"/>
            <a:chOff x="0" y="0"/>
            <a:chExt cx="9509760" cy="7863840"/>
          </a:xfrm>
        </p:grpSpPr>
        <p:sp>
          <p:nvSpPr>
            <p:cNvPr id="6" name="Freeform 6"/>
            <p:cNvSpPr/>
            <p:nvPr/>
          </p:nvSpPr>
          <p:spPr>
            <a:xfrm>
              <a:off x="0" y="0"/>
              <a:ext cx="9509761" cy="7863840"/>
            </a:xfrm>
            <a:custGeom>
              <a:avLst/>
              <a:gdLst/>
              <a:ahLst/>
              <a:cxnLst/>
              <a:rect l="l" t="t" r="r" b="b"/>
              <a:pathLst>
                <a:path w="9509761" h="7863840">
                  <a:moveTo>
                    <a:pt x="0" y="219456"/>
                  </a:moveTo>
                  <a:cubicBezTo>
                    <a:pt x="0" y="98298"/>
                    <a:pt x="98298" y="0"/>
                    <a:pt x="219456" y="0"/>
                  </a:cubicBezTo>
                  <a:lnTo>
                    <a:pt x="9290304" y="0"/>
                  </a:lnTo>
                  <a:cubicBezTo>
                    <a:pt x="9411462" y="0"/>
                    <a:pt x="9509761" y="98298"/>
                    <a:pt x="9509761" y="219456"/>
                  </a:cubicBezTo>
                  <a:lnTo>
                    <a:pt x="9509761" y="7644384"/>
                  </a:lnTo>
                  <a:cubicBezTo>
                    <a:pt x="9509761" y="7765542"/>
                    <a:pt x="9411462" y="7863840"/>
                    <a:pt x="9290304" y="7863840"/>
                  </a:cubicBezTo>
                  <a:lnTo>
                    <a:pt x="219456" y="7863840"/>
                  </a:lnTo>
                  <a:cubicBezTo>
                    <a:pt x="98298" y="7863840"/>
                    <a:pt x="0" y="7765542"/>
                    <a:pt x="0" y="7644384"/>
                  </a:cubicBezTo>
                  <a:close/>
                </a:path>
              </a:pathLst>
            </a:custGeom>
            <a:solidFill>
              <a:srgbClr val="D2F15D"/>
            </a:solidFill>
          </p:spPr>
        </p:sp>
      </p:grpSp>
      <p:grpSp>
        <p:nvGrpSpPr>
          <p:cNvPr id="7" name="Group 7"/>
          <p:cNvGrpSpPr/>
          <p:nvPr/>
        </p:nvGrpSpPr>
        <p:grpSpPr>
          <a:xfrm>
            <a:off x="960120" y="2743200"/>
            <a:ext cx="7132320" cy="822960"/>
            <a:chOff x="0" y="0"/>
            <a:chExt cx="9509760" cy="1097280"/>
          </a:xfrm>
        </p:grpSpPr>
        <p:sp>
          <p:nvSpPr>
            <p:cNvPr id="8" name="Freeform 8"/>
            <p:cNvSpPr/>
            <p:nvPr/>
          </p:nvSpPr>
          <p:spPr>
            <a:xfrm>
              <a:off x="0" y="0"/>
              <a:ext cx="9509760" cy="1097280"/>
            </a:xfrm>
            <a:custGeom>
              <a:avLst/>
              <a:gdLst/>
              <a:ahLst/>
              <a:cxnLst/>
              <a:rect l="l" t="t" r="r" b="b"/>
              <a:pathLst>
                <a:path w="9509760" h="1097280">
                  <a:moveTo>
                    <a:pt x="0" y="0"/>
                  </a:moveTo>
                  <a:lnTo>
                    <a:pt x="9509760" y="0"/>
                  </a:lnTo>
                  <a:lnTo>
                    <a:pt x="9509760" y="1097280"/>
                  </a:lnTo>
                  <a:lnTo>
                    <a:pt x="0" y="1097280"/>
                  </a:lnTo>
                  <a:close/>
                </a:path>
              </a:pathLst>
            </a:custGeom>
            <a:blipFill>
              <a:blip r:embed="rId3">
                <a:alphaModFix amt="0"/>
              </a:blip>
              <a:stretch>
                <a:fillRect t="-118870" b="-118870"/>
              </a:stretch>
            </a:blipFill>
          </p:spPr>
        </p:sp>
        <p:sp>
          <p:nvSpPr>
            <p:cNvPr id="9" name="TextBox 9"/>
            <p:cNvSpPr txBox="1"/>
            <p:nvPr/>
          </p:nvSpPr>
          <p:spPr>
            <a:xfrm>
              <a:off x="0" y="-47625"/>
              <a:ext cx="9509760" cy="1144905"/>
            </a:xfrm>
            <a:prstGeom prst="rect">
              <a:avLst/>
            </a:prstGeom>
          </p:spPr>
          <p:txBody>
            <a:bodyPr lIns="0" tIns="0" rIns="0" bIns="0" rtlCol="0" anchor="ctr"/>
            <a:lstStyle/>
            <a:p>
              <a:pPr algn="ctr">
                <a:lnSpc>
                  <a:spcPts val="4680"/>
                </a:lnSpc>
              </a:pPr>
              <a:r>
                <a:rPr lang="en-US" sz="3900" b="1">
                  <a:solidFill>
                    <a:srgbClr val="1B1B1B"/>
                  </a:solidFill>
                  <a:latin typeface="Telegraf Bold"/>
                  <a:ea typeface="Telegraf Bold"/>
                  <a:cs typeface="Telegraf Bold"/>
                  <a:sym typeface="Telegraf Bold"/>
                </a:rPr>
                <a:t>GEN Z</a:t>
              </a:r>
            </a:p>
          </p:txBody>
        </p:sp>
      </p:grpSp>
      <p:grpSp>
        <p:nvGrpSpPr>
          <p:cNvPr id="10" name="Group 10"/>
          <p:cNvGrpSpPr/>
          <p:nvPr/>
        </p:nvGrpSpPr>
        <p:grpSpPr>
          <a:xfrm>
            <a:off x="960120" y="3634740"/>
            <a:ext cx="7132320" cy="822960"/>
            <a:chOff x="0" y="0"/>
            <a:chExt cx="9509760" cy="1097280"/>
          </a:xfrm>
        </p:grpSpPr>
        <p:sp>
          <p:nvSpPr>
            <p:cNvPr id="11" name="Freeform 11"/>
            <p:cNvSpPr/>
            <p:nvPr/>
          </p:nvSpPr>
          <p:spPr>
            <a:xfrm>
              <a:off x="0" y="0"/>
              <a:ext cx="9509760" cy="1097280"/>
            </a:xfrm>
            <a:custGeom>
              <a:avLst/>
              <a:gdLst/>
              <a:ahLst/>
              <a:cxnLst/>
              <a:rect l="l" t="t" r="r" b="b"/>
              <a:pathLst>
                <a:path w="9509760" h="1097280">
                  <a:moveTo>
                    <a:pt x="0" y="0"/>
                  </a:moveTo>
                  <a:lnTo>
                    <a:pt x="9509760" y="0"/>
                  </a:lnTo>
                  <a:lnTo>
                    <a:pt x="9509760" y="1097280"/>
                  </a:lnTo>
                  <a:lnTo>
                    <a:pt x="0" y="1097280"/>
                  </a:lnTo>
                  <a:close/>
                </a:path>
              </a:pathLst>
            </a:custGeom>
            <a:blipFill>
              <a:blip r:embed="rId3">
                <a:alphaModFix amt="0"/>
              </a:blip>
              <a:stretch>
                <a:fillRect t="-118870" b="-118870"/>
              </a:stretch>
            </a:blipFill>
          </p:spPr>
        </p:sp>
        <p:sp>
          <p:nvSpPr>
            <p:cNvPr id="12" name="TextBox 12"/>
            <p:cNvSpPr txBox="1"/>
            <p:nvPr/>
          </p:nvSpPr>
          <p:spPr>
            <a:xfrm>
              <a:off x="0" y="0"/>
              <a:ext cx="9509760" cy="1097280"/>
            </a:xfrm>
            <a:prstGeom prst="rect">
              <a:avLst/>
            </a:prstGeom>
          </p:spPr>
          <p:txBody>
            <a:bodyPr lIns="0" tIns="0" rIns="0" bIns="0" rtlCol="0" anchor="ctr"/>
            <a:lstStyle/>
            <a:p>
              <a:pPr algn="ctr">
                <a:lnSpc>
                  <a:spcPts val="4680"/>
                </a:lnSpc>
              </a:pPr>
              <a:r>
                <a:rPr lang="en-US" sz="3900" b="1">
                  <a:solidFill>
                    <a:srgbClr val="1B1B1B"/>
                  </a:solidFill>
                  <a:latin typeface="Muli Bold"/>
                  <a:ea typeface="Muli Bold"/>
                  <a:cs typeface="Muli Bold"/>
                  <a:sym typeface="Muli Bold"/>
                </a:rPr>
                <a:t>➡️</a:t>
              </a:r>
            </a:p>
          </p:txBody>
        </p:sp>
      </p:grpSp>
      <p:grpSp>
        <p:nvGrpSpPr>
          <p:cNvPr id="13" name="Group 13"/>
          <p:cNvGrpSpPr/>
          <p:nvPr/>
        </p:nvGrpSpPr>
        <p:grpSpPr>
          <a:xfrm>
            <a:off x="1371600" y="4594860"/>
            <a:ext cx="6309360" cy="1371600"/>
            <a:chOff x="0" y="0"/>
            <a:chExt cx="8412480" cy="1828800"/>
          </a:xfrm>
        </p:grpSpPr>
        <p:sp>
          <p:nvSpPr>
            <p:cNvPr id="14" name="Freeform 14"/>
            <p:cNvSpPr/>
            <p:nvPr/>
          </p:nvSpPr>
          <p:spPr>
            <a:xfrm>
              <a:off x="0" y="0"/>
              <a:ext cx="8412480" cy="1828800"/>
            </a:xfrm>
            <a:custGeom>
              <a:avLst/>
              <a:gdLst/>
              <a:ahLst/>
              <a:cxnLst/>
              <a:rect l="l" t="t" r="r" b="b"/>
              <a:pathLst>
                <a:path w="8412480" h="1828800">
                  <a:moveTo>
                    <a:pt x="0" y="0"/>
                  </a:moveTo>
                  <a:lnTo>
                    <a:pt x="8412480" y="0"/>
                  </a:lnTo>
                  <a:lnTo>
                    <a:pt x="8412480" y="1828800"/>
                  </a:lnTo>
                  <a:lnTo>
                    <a:pt x="0" y="1828800"/>
                  </a:lnTo>
                  <a:close/>
                </a:path>
              </a:pathLst>
            </a:custGeom>
            <a:blipFill>
              <a:blip r:embed="rId3">
                <a:alphaModFix amt="0"/>
              </a:blip>
              <a:stretch>
                <a:fillRect t="-39631" b="-39631"/>
              </a:stretch>
            </a:blipFill>
          </p:spPr>
        </p:sp>
        <p:sp>
          <p:nvSpPr>
            <p:cNvPr id="15" name="TextBox 15"/>
            <p:cNvSpPr txBox="1"/>
            <p:nvPr/>
          </p:nvSpPr>
          <p:spPr>
            <a:xfrm>
              <a:off x="0" y="0"/>
              <a:ext cx="8412480" cy="1828800"/>
            </a:xfrm>
            <a:prstGeom prst="rect">
              <a:avLst/>
            </a:prstGeom>
          </p:spPr>
          <p:txBody>
            <a:bodyPr lIns="0" tIns="0" rIns="0" bIns="0" rtlCol="0" anchor="ctr"/>
            <a:lstStyle/>
            <a:p>
              <a:pPr algn="ctr">
                <a:lnSpc>
                  <a:spcPts val="2879"/>
                </a:lnSpc>
              </a:pPr>
              <a:r>
                <a:rPr lang="en-US" sz="2400">
                  <a:solidFill>
                    <a:srgbClr val="1B1B1B"/>
                  </a:solidFill>
                  <a:latin typeface="Muli"/>
                  <a:ea typeface="Muli"/>
                  <a:cs typeface="Muli"/>
                  <a:sym typeface="Muli"/>
                </a:rPr>
                <a:t>adapts to professional</a:t>
              </a:r>
            </a:p>
            <a:p>
              <a:pPr algn="ctr">
                <a:lnSpc>
                  <a:spcPts val="2879"/>
                </a:lnSpc>
              </a:pPr>
              <a:r>
                <a:rPr lang="en-US" sz="2400">
                  <a:solidFill>
                    <a:srgbClr val="1B1B1B"/>
                  </a:solidFill>
                  <a:latin typeface="Muli"/>
                  <a:ea typeface="Muli"/>
                  <a:cs typeface="Muli"/>
                  <a:sym typeface="Muli"/>
                </a:rPr>
                <a:t>expectations</a:t>
              </a:r>
            </a:p>
          </p:txBody>
        </p:sp>
      </p:grpSp>
      <p:grpSp>
        <p:nvGrpSpPr>
          <p:cNvPr id="16" name="Group 16"/>
          <p:cNvGrpSpPr/>
          <p:nvPr/>
        </p:nvGrpSpPr>
        <p:grpSpPr>
          <a:xfrm>
            <a:off x="1371600" y="6446520"/>
            <a:ext cx="6309360" cy="1371600"/>
            <a:chOff x="0" y="0"/>
            <a:chExt cx="8412480" cy="1828800"/>
          </a:xfrm>
        </p:grpSpPr>
        <p:sp>
          <p:nvSpPr>
            <p:cNvPr id="17" name="Freeform 17"/>
            <p:cNvSpPr/>
            <p:nvPr/>
          </p:nvSpPr>
          <p:spPr>
            <a:xfrm>
              <a:off x="0" y="0"/>
              <a:ext cx="8412480" cy="1828800"/>
            </a:xfrm>
            <a:custGeom>
              <a:avLst/>
              <a:gdLst/>
              <a:ahLst/>
              <a:cxnLst/>
              <a:rect l="l" t="t" r="r" b="b"/>
              <a:pathLst>
                <a:path w="8412480" h="1828800">
                  <a:moveTo>
                    <a:pt x="0" y="0"/>
                  </a:moveTo>
                  <a:lnTo>
                    <a:pt x="8412480" y="0"/>
                  </a:lnTo>
                  <a:lnTo>
                    <a:pt x="8412480" y="1828800"/>
                  </a:lnTo>
                  <a:lnTo>
                    <a:pt x="0" y="1828800"/>
                  </a:lnTo>
                  <a:close/>
                </a:path>
              </a:pathLst>
            </a:custGeom>
            <a:blipFill>
              <a:blip r:embed="rId3">
                <a:alphaModFix amt="0"/>
              </a:blip>
              <a:stretch>
                <a:fillRect t="-39631" b="-39631"/>
              </a:stretch>
            </a:blipFill>
          </p:spPr>
        </p:sp>
        <p:sp>
          <p:nvSpPr>
            <p:cNvPr id="18" name="TextBox 18"/>
            <p:cNvSpPr txBox="1"/>
            <p:nvPr/>
          </p:nvSpPr>
          <p:spPr>
            <a:xfrm>
              <a:off x="0" y="9525"/>
              <a:ext cx="8412480" cy="1819275"/>
            </a:xfrm>
            <a:prstGeom prst="rect">
              <a:avLst/>
            </a:prstGeom>
          </p:spPr>
          <p:txBody>
            <a:bodyPr lIns="0" tIns="0" rIns="0" bIns="0" rtlCol="0" anchor="ctr"/>
            <a:lstStyle/>
            <a:p>
              <a:pPr algn="ctr">
                <a:lnSpc>
                  <a:spcPts val="2160"/>
                </a:lnSpc>
              </a:pPr>
              <a:r>
                <a:rPr lang="en-US" sz="1800">
                  <a:solidFill>
                    <a:srgbClr val="1B1B1B"/>
                  </a:solidFill>
                  <a:latin typeface="Muli"/>
                  <a:ea typeface="Muli"/>
                  <a:cs typeface="Muli"/>
                  <a:sym typeface="Muli"/>
                </a:rPr>
                <a:t>commitment · responsibility ·</a:t>
              </a:r>
            </a:p>
            <a:p>
              <a:pPr algn="ctr">
                <a:lnSpc>
                  <a:spcPts val="2160"/>
                </a:lnSpc>
              </a:pPr>
              <a:r>
                <a:rPr lang="en-US" sz="1800">
                  <a:solidFill>
                    <a:srgbClr val="1B1B1B"/>
                  </a:solidFill>
                  <a:latin typeface="Muli"/>
                  <a:ea typeface="Muli"/>
                  <a:cs typeface="Muli"/>
                  <a:sym typeface="Muli"/>
                </a:rPr>
                <a:t>continuous learning · professionalism</a:t>
              </a:r>
            </a:p>
          </p:txBody>
        </p:sp>
      </p:grpSp>
      <p:grpSp>
        <p:nvGrpSpPr>
          <p:cNvPr id="19" name="Group 19"/>
          <p:cNvGrpSpPr/>
          <p:nvPr/>
        </p:nvGrpSpPr>
        <p:grpSpPr>
          <a:xfrm>
            <a:off x="10149840" y="2331720"/>
            <a:ext cx="7132320" cy="5897880"/>
            <a:chOff x="0" y="0"/>
            <a:chExt cx="9509760" cy="7863840"/>
          </a:xfrm>
        </p:grpSpPr>
        <p:sp>
          <p:nvSpPr>
            <p:cNvPr id="20" name="Freeform 20"/>
            <p:cNvSpPr/>
            <p:nvPr/>
          </p:nvSpPr>
          <p:spPr>
            <a:xfrm>
              <a:off x="0" y="0"/>
              <a:ext cx="9509761" cy="7863840"/>
            </a:xfrm>
            <a:custGeom>
              <a:avLst/>
              <a:gdLst/>
              <a:ahLst/>
              <a:cxnLst/>
              <a:rect l="l" t="t" r="r" b="b"/>
              <a:pathLst>
                <a:path w="9509761" h="7863840">
                  <a:moveTo>
                    <a:pt x="0" y="219456"/>
                  </a:moveTo>
                  <a:cubicBezTo>
                    <a:pt x="0" y="98298"/>
                    <a:pt x="98298" y="0"/>
                    <a:pt x="219456" y="0"/>
                  </a:cubicBezTo>
                  <a:lnTo>
                    <a:pt x="9290304" y="0"/>
                  </a:lnTo>
                  <a:cubicBezTo>
                    <a:pt x="9411462" y="0"/>
                    <a:pt x="9509761" y="98298"/>
                    <a:pt x="9509761" y="219456"/>
                  </a:cubicBezTo>
                  <a:lnTo>
                    <a:pt x="9509761" y="7644384"/>
                  </a:lnTo>
                  <a:cubicBezTo>
                    <a:pt x="9509761" y="7765542"/>
                    <a:pt x="9411462" y="7863840"/>
                    <a:pt x="9290304" y="7863840"/>
                  </a:cubicBezTo>
                  <a:lnTo>
                    <a:pt x="219456" y="7863840"/>
                  </a:lnTo>
                  <a:cubicBezTo>
                    <a:pt x="98298" y="7863840"/>
                    <a:pt x="0" y="7765542"/>
                    <a:pt x="0" y="7644384"/>
                  </a:cubicBezTo>
                  <a:close/>
                </a:path>
              </a:pathLst>
            </a:custGeom>
            <a:solidFill>
              <a:srgbClr val="D0C7FF"/>
            </a:solidFill>
          </p:spPr>
        </p:sp>
      </p:grpSp>
      <p:grpSp>
        <p:nvGrpSpPr>
          <p:cNvPr id="21" name="Group 21"/>
          <p:cNvGrpSpPr/>
          <p:nvPr/>
        </p:nvGrpSpPr>
        <p:grpSpPr>
          <a:xfrm>
            <a:off x="10149840" y="2743200"/>
            <a:ext cx="7132320" cy="822960"/>
            <a:chOff x="0" y="0"/>
            <a:chExt cx="9509760" cy="1097280"/>
          </a:xfrm>
        </p:grpSpPr>
        <p:sp>
          <p:nvSpPr>
            <p:cNvPr id="22" name="Freeform 22"/>
            <p:cNvSpPr/>
            <p:nvPr/>
          </p:nvSpPr>
          <p:spPr>
            <a:xfrm>
              <a:off x="0" y="0"/>
              <a:ext cx="9509760" cy="1097280"/>
            </a:xfrm>
            <a:custGeom>
              <a:avLst/>
              <a:gdLst/>
              <a:ahLst/>
              <a:cxnLst/>
              <a:rect l="l" t="t" r="r" b="b"/>
              <a:pathLst>
                <a:path w="9509760" h="1097280">
                  <a:moveTo>
                    <a:pt x="0" y="0"/>
                  </a:moveTo>
                  <a:lnTo>
                    <a:pt x="9509760" y="0"/>
                  </a:lnTo>
                  <a:lnTo>
                    <a:pt x="9509760" y="1097280"/>
                  </a:lnTo>
                  <a:lnTo>
                    <a:pt x="0" y="1097280"/>
                  </a:lnTo>
                  <a:close/>
                </a:path>
              </a:pathLst>
            </a:custGeom>
            <a:blipFill>
              <a:blip r:embed="rId3">
                <a:alphaModFix amt="0"/>
              </a:blip>
              <a:stretch>
                <a:fillRect t="-118870" b="-118870"/>
              </a:stretch>
            </a:blipFill>
          </p:spPr>
        </p:sp>
        <p:sp>
          <p:nvSpPr>
            <p:cNvPr id="23" name="TextBox 23"/>
            <p:cNvSpPr txBox="1"/>
            <p:nvPr/>
          </p:nvSpPr>
          <p:spPr>
            <a:xfrm>
              <a:off x="0" y="-47625"/>
              <a:ext cx="9509760" cy="1144905"/>
            </a:xfrm>
            <a:prstGeom prst="rect">
              <a:avLst/>
            </a:prstGeom>
          </p:spPr>
          <p:txBody>
            <a:bodyPr lIns="0" tIns="0" rIns="0" bIns="0" rtlCol="0" anchor="ctr"/>
            <a:lstStyle/>
            <a:p>
              <a:pPr algn="ctr">
                <a:lnSpc>
                  <a:spcPts val="4680"/>
                </a:lnSpc>
              </a:pPr>
              <a:r>
                <a:rPr lang="en-US" sz="3900" b="1">
                  <a:solidFill>
                    <a:srgbClr val="1B1B1B"/>
                  </a:solidFill>
                  <a:latin typeface="Telegraf Bold"/>
                  <a:ea typeface="Telegraf Bold"/>
                  <a:cs typeface="Telegraf Bold"/>
                  <a:sym typeface="Telegraf Bold"/>
                </a:rPr>
                <a:t>EMPLOYERS</a:t>
              </a:r>
            </a:p>
          </p:txBody>
        </p:sp>
      </p:grpSp>
      <p:grpSp>
        <p:nvGrpSpPr>
          <p:cNvPr id="24" name="Group 24"/>
          <p:cNvGrpSpPr/>
          <p:nvPr/>
        </p:nvGrpSpPr>
        <p:grpSpPr>
          <a:xfrm>
            <a:off x="10149840" y="3634740"/>
            <a:ext cx="7132320" cy="822960"/>
            <a:chOff x="0" y="0"/>
            <a:chExt cx="9509760" cy="1097280"/>
          </a:xfrm>
        </p:grpSpPr>
        <p:sp>
          <p:nvSpPr>
            <p:cNvPr id="25" name="Freeform 25"/>
            <p:cNvSpPr/>
            <p:nvPr/>
          </p:nvSpPr>
          <p:spPr>
            <a:xfrm>
              <a:off x="0" y="0"/>
              <a:ext cx="9509760" cy="1097280"/>
            </a:xfrm>
            <a:custGeom>
              <a:avLst/>
              <a:gdLst/>
              <a:ahLst/>
              <a:cxnLst/>
              <a:rect l="l" t="t" r="r" b="b"/>
              <a:pathLst>
                <a:path w="9509760" h="1097280">
                  <a:moveTo>
                    <a:pt x="0" y="0"/>
                  </a:moveTo>
                  <a:lnTo>
                    <a:pt x="9509760" y="0"/>
                  </a:lnTo>
                  <a:lnTo>
                    <a:pt x="9509760" y="1097280"/>
                  </a:lnTo>
                  <a:lnTo>
                    <a:pt x="0" y="1097280"/>
                  </a:lnTo>
                  <a:close/>
                </a:path>
              </a:pathLst>
            </a:custGeom>
            <a:blipFill>
              <a:blip r:embed="rId3">
                <a:alphaModFix amt="0"/>
              </a:blip>
              <a:stretch>
                <a:fillRect t="-118870" b="-118870"/>
              </a:stretch>
            </a:blipFill>
          </p:spPr>
        </p:sp>
        <p:sp>
          <p:nvSpPr>
            <p:cNvPr id="26" name="TextBox 26"/>
            <p:cNvSpPr txBox="1"/>
            <p:nvPr/>
          </p:nvSpPr>
          <p:spPr>
            <a:xfrm>
              <a:off x="0" y="0"/>
              <a:ext cx="9509760" cy="1097280"/>
            </a:xfrm>
            <a:prstGeom prst="rect">
              <a:avLst/>
            </a:prstGeom>
          </p:spPr>
          <p:txBody>
            <a:bodyPr lIns="0" tIns="0" rIns="0" bIns="0" rtlCol="0" anchor="ctr"/>
            <a:lstStyle/>
            <a:p>
              <a:pPr algn="ctr">
                <a:lnSpc>
                  <a:spcPts val="4680"/>
                </a:lnSpc>
              </a:pPr>
              <a:r>
                <a:rPr lang="en-US" sz="3900" b="1" dirty="0">
                  <a:solidFill>
                    <a:srgbClr val="1B1B1B"/>
                  </a:solidFill>
                  <a:latin typeface="Muli Bold"/>
                  <a:ea typeface="Muli Bold"/>
                  <a:cs typeface="Muli Bold"/>
                  <a:sym typeface="Muli Bold"/>
                </a:rPr>
                <a:t>⬅️</a:t>
              </a:r>
            </a:p>
          </p:txBody>
        </p:sp>
      </p:grpSp>
      <p:grpSp>
        <p:nvGrpSpPr>
          <p:cNvPr id="27" name="Group 27"/>
          <p:cNvGrpSpPr/>
          <p:nvPr/>
        </p:nvGrpSpPr>
        <p:grpSpPr>
          <a:xfrm>
            <a:off x="10561320" y="4594860"/>
            <a:ext cx="6309360" cy="1371600"/>
            <a:chOff x="0" y="0"/>
            <a:chExt cx="8412480" cy="1828800"/>
          </a:xfrm>
        </p:grpSpPr>
        <p:sp>
          <p:nvSpPr>
            <p:cNvPr id="28" name="Freeform 28"/>
            <p:cNvSpPr/>
            <p:nvPr/>
          </p:nvSpPr>
          <p:spPr>
            <a:xfrm>
              <a:off x="0" y="0"/>
              <a:ext cx="8412480" cy="1828800"/>
            </a:xfrm>
            <a:custGeom>
              <a:avLst/>
              <a:gdLst/>
              <a:ahLst/>
              <a:cxnLst/>
              <a:rect l="l" t="t" r="r" b="b"/>
              <a:pathLst>
                <a:path w="8412480" h="1828800">
                  <a:moveTo>
                    <a:pt x="0" y="0"/>
                  </a:moveTo>
                  <a:lnTo>
                    <a:pt x="8412480" y="0"/>
                  </a:lnTo>
                  <a:lnTo>
                    <a:pt x="8412480" y="1828800"/>
                  </a:lnTo>
                  <a:lnTo>
                    <a:pt x="0" y="1828800"/>
                  </a:lnTo>
                  <a:close/>
                </a:path>
              </a:pathLst>
            </a:custGeom>
            <a:blipFill>
              <a:blip r:embed="rId3">
                <a:alphaModFix amt="0"/>
              </a:blip>
              <a:stretch>
                <a:fillRect t="-39631" b="-39631"/>
              </a:stretch>
            </a:blipFill>
          </p:spPr>
        </p:sp>
        <p:sp>
          <p:nvSpPr>
            <p:cNvPr id="29" name="TextBox 29"/>
            <p:cNvSpPr txBox="1"/>
            <p:nvPr/>
          </p:nvSpPr>
          <p:spPr>
            <a:xfrm>
              <a:off x="0" y="0"/>
              <a:ext cx="8412480" cy="1828800"/>
            </a:xfrm>
            <a:prstGeom prst="rect">
              <a:avLst/>
            </a:prstGeom>
          </p:spPr>
          <p:txBody>
            <a:bodyPr lIns="0" tIns="0" rIns="0" bIns="0" rtlCol="0" anchor="ctr"/>
            <a:lstStyle/>
            <a:p>
              <a:pPr algn="ctr">
                <a:lnSpc>
                  <a:spcPts val="2879"/>
                </a:lnSpc>
              </a:pPr>
              <a:r>
                <a:rPr lang="en-US" sz="2400">
                  <a:solidFill>
                    <a:srgbClr val="1B1B1B"/>
                  </a:solidFill>
                  <a:latin typeface="Muli"/>
                  <a:ea typeface="Muli"/>
                  <a:cs typeface="Muli"/>
                  <a:sym typeface="Muli"/>
                </a:rPr>
                <a:t>adapt to new</a:t>
              </a:r>
            </a:p>
            <a:p>
              <a:pPr algn="ctr">
                <a:lnSpc>
                  <a:spcPts val="2879"/>
                </a:lnSpc>
              </a:pPr>
              <a:r>
                <a:rPr lang="en-US" sz="2400">
                  <a:solidFill>
                    <a:srgbClr val="1B1B1B"/>
                  </a:solidFill>
                  <a:latin typeface="Muli"/>
                  <a:ea typeface="Muli"/>
                  <a:cs typeface="Muli"/>
                  <a:sym typeface="Muli"/>
                </a:rPr>
                <a:t>expectations</a:t>
              </a:r>
            </a:p>
          </p:txBody>
        </p:sp>
      </p:grpSp>
      <p:grpSp>
        <p:nvGrpSpPr>
          <p:cNvPr id="30" name="Group 30"/>
          <p:cNvGrpSpPr/>
          <p:nvPr/>
        </p:nvGrpSpPr>
        <p:grpSpPr>
          <a:xfrm>
            <a:off x="10561320" y="6446520"/>
            <a:ext cx="6309360" cy="1371600"/>
            <a:chOff x="0" y="0"/>
            <a:chExt cx="8412480" cy="1828800"/>
          </a:xfrm>
        </p:grpSpPr>
        <p:sp>
          <p:nvSpPr>
            <p:cNvPr id="31" name="Freeform 31"/>
            <p:cNvSpPr/>
            <p:nvPr/>
          </p:nvSpPr>
          <p:spPr>
            <a:xfrm>
              <a:off x="0" y="0"/>
              <a:ext cx="8412480" cy="1828800"/>
            </a:xfrm>
            <a:custGeom>
              <a:avLst/>
              <a:gdLst/>
              <a:ahLst/>
              <a:cxnLst/>
              <a:rect l="l" t="t" r="r" b="b"/>
              <a:pathLst>
                <a:path w="8412480" h="1828800">
                  <a:moveTo>
                    <a:pt x="0" y="0"/>
                  </a:moveTo>
                  <a:lnTo>
                    <a:pt x="8412480" y="0"/>
                  </a:lnTo>
                  <a:lnTo>
                    <a:pt x="8412480" y="1828800"/>
                  </a:lnTo>
                  <a:lnTo>
                    <a:pt x="0" y="1828800"/>
                  </a:lnTo>
                  <a:close/>
                </a:path>
              </a:pathLst>
            </a:custGeom>
            <a:blipFill>
              <a:blip r:embed="rId3">
                <a:alphaModFix amt="0"/>
              </a:blip>
              <a:stretch>
                <a:fillRect t="-39631" b="-39631"/>
              </a:stretch>
            </a:blipFill>
          </p:spPr>
        </p:sp>
        <p:sp>
          <p:nvSpPr>
            <p:cNvPr id="32" name="TextBox 32"/>
            <p:cNvSpPr txBox="1"/>
            <p:nvPr/>
          </p:nvSpPr>
          <p:spPr>
            <a:xfrm>
              <a:off x="0" y="9525"/>
              <a:ext cx="8412480" cy="1819275"/>
            </a:xfrm>
            <a:prstGeom prst="rect">
              <a:avLst/>
            </a:prstGeom>
          </p:spPr>
          <p:txBody>
            <a:bodyPr lIns="0" tIns="0" rIns="0" bIns="0" rtlCol="0" anchor="ctr"/>
            <a:lstStyle/>
            <a:p>
              <a:pPr algn="ctr">
                <a:lnSpc>
                  <a:spcPts val="2160"/>
                </a:lnSpc>
              </a:pPr>
              <a:r>
                <a:rPr lang="en-US" sz="1800">
                  <a:solidFill>
                    <a:srgbClr val="1B1B1B"/>
                  </a:solidFill>
                  <a:latin typeface="Muli"/>
                  <a:ea typeface="Muli"/>
                  <a:cs typeface="Muli"/>
                  <a:sym typeface="Muli"/>
                </a:rPr>
                <a:t>flexibility · transparency ·</a:t>
              </a:r>
            </a:p>
            <a:p>
              <a:pPr algn="ctr">
                <a:lnSpc>
                  <a:spcPts val="2160"/>
                </a:lnSpc>
              </a:pPr>
              <a:r>
                <a:rPr lang="en-US" sz="1800">
                  <a:solidFill>
                    <a:srgbClr val="1B1B1B"/>
                  </a:solidFill>
                  <a:latin typeface="Muli"/>
                  <a:ea typeface="Muli"/>
                  <a:cs typeface="Muli"/>
                  <a:sym typeface="Muli"/>
                </a:rPr>
                <a:t>development · trust</a:t>
              </a:r>
            </a:p>
          </p:txBody>
        </p:sp>
      </p:grpSp>
      <p:grpSp>
        <p:nvGrpSpPr>
          <p:cNvPr id="41" name="Group 40">
            <a:extLst>
              <a:ext uri="{FF2B5EF4-FFF2-40B4-BE49-F238E27FC236}">
                <a16:creationId xmlns:a16="http://schemas.microsoft.com/office/drawing/2014/main" id="{76847DFF-76C2-47B3-9D91-1A914662B82D}"/>
              </a:ext>
            </a:extLst>
          </p:cNvPr>
          <p:cNvGrpSpPr/>
          <p:nvPr/>
        </p:nvGrpSpPr>
        <p:grpSpPr>
          <a:xfrm>
            <a:off x="7740968" y="4237672"/>
            <a:ext cx="2800350" cy="2800350"/>
            <a:chOff x="7720965" y="4566285"/>
            <a:chExt cx="2800350" cy="2800350"/>
          </a:xfrm>
        </p:grpSpPr>
        <p:grpSp>
          <p:nvGrpSpPr>
            <p:cNvPr id="33" name="Group 33"/>
            <p:cNvGrpSpPr/>
            <p:nvPr/>
          </p:nvGrpSpPr>
          <p:grpSpPr>
            <a:xfrm>
              <a:off x="7720965" y="4566285"/>
              <a:ext cx="2800350" cy="2800350"/>
              <a:chOff x="0" y="0"/>
              <a:chExt cx="3733800" cy="3733800"/>
            </a:xfrm>
            <a:gradFill flip="none" rotWithShape="1">
              <a:gsLst>
                <a:gs pos="5000">
                  <a:srgbClr val="D0C7FF"/>
                </a:gs>
                <a:gs pos="50000">
                  <a:schemeClr val="accent3">
                    <a:lumMod val="45000"/>
                    <a:lumOff val="55000"/>
                  </a:schemeClr>
                </a:gs>
                <a:gs pos="50000">
                  <a:schemeClr val="accent3">
                    <a:lumMod val="45000"/>
                    <a:lumOff val="55000"/>
                  </a:schemeClr>
                </a:gs>
                <a:gs pos="100000">
                  <a:srgbClr val="D2F15D"/>
                </a:gs>
              </a:gsLst>
              <a:lin ang="0" scaled="1"/>
              <a:tileRect/>
            </a:gradFill>
          </p:grpSpPr>
          <p:sp>
            <p:nvSpPr>
              <p:cNvPr id="34" name="Freeform 34"/>
              <p:cNvSpPr/>
              <p:nvPr/>
            </p:nvSpPr>
            <p:spPr>
              <a:xfrm>
                <a:off x="0" y="0"/>
                <a:ext cx="3733800" cy="3733800"/>
              </a:xfrm>
              <a:custGeom>
                <a:avLst/>
                <a:gdLst/>
                <a:ahLst/>
                <a:cxnLst/>
                <a:rect l="l" t="t" r="r" b="b"/>
                <a:pathLst>
                  <a:path w="3733800" h="3733800">
                    <a:moveTo>
                      <a:pt x="0" y="1866900"/>
                    </a:moveTo>
                    <a:cubicBezTo>
                      <a:pt x="0" y="835787"/>
                      <a:pt x="835787" y="0"/>
                      <a:pt x="1866900" y="0"/>
                    </a:cubicBezTo>
                    <a:cubicBezTo>
                      <a:pt x="2898013" y="0"/>
                      <a:pt x="3733800" y="835787"/>
                      <a:pt x="3733800" y="1866900"/>
                    </a:cubicBezTo>
                    <a:cubicBezTo>
                      <a:pt x="3733800" y="2898013"/>
                      <a:pt x="2898013" y="3733800"/>
                      <a:pt x="1866900" y="3733800"/>
                    </a:cubicBezTo>
                    <a:cubicBezTo>
                      <a:pt x="835787" y="3733800"/>
                      <a:pt x="0" y="2898013"/>
                      <a:pt x="0" y="1866900"/>
                    </a:cubicBezTo>
                    <a:close/>
                  </a:path>
                </a:pathLst>
              </a:custGeom>
              <a:grpFill/>
              <a:ln w="57150" cap="sq">
                <a:solidFill>
                  <a:srgbClr val="FFFFFF"/>
                </a:solidFill>
                <a:prstDash val="solid"/>
                <a:miter/>
              </a:ln>
            </p:spPr>
          </p:sp>
        </p:grpSp>
        <p:grpSp>
          <p:nvGrpSpPr>
            <p:cNvPr id="35" name="Group 35"/>
            <p:cNvGrpSpPr/>
            <p:nvPr/>
          </p:nvGrpSpPr>
          <p:grpSpPr>
            <a:xfrm>
              <a:off x="7749540" y="4869180"/>
              <a:ext cx="2743200" cy="1234440"/>
              <a:chOff x="0" y="0"/>
              <a:chExt cx="3657600" cy="1645920"/>
            </a:xfrm>
          </p:grpSpPr>
          <p:sp>
            <p:nvSpPr>
              <p:cNvPr id="36" name="Freeform 36"/>
              <p:cNvSpPr/>
              <p:nvPr/>
            </p:nvSpPr>
            <p:spPr>
              <a:xfrm>
                <a:off x="0" y="0"/>
                <a:ext cx="3657600" cy="1645920"/>
              </a:xfrm>
              <a:custGeom>
                <a:avLst/>
                <a:gdLst/>
                <a:ahLst/>
                <a:cxnLst/>
                <a:rect l="l" t="t" r="r" b="b"/>
                <a:pathLst>
                  <a:path w="3657600" h="1645920">
                    <a:moveTo>
                      <a:pt x="0" y="0"/>
                    </a:moveTo>
                    <a:lnTo>
                      <a:pt x="3657600" y="0"/>
                    </a:lnTo>
                    <a:lnTo>
                      <a:pt x="3657600" y="1645920"/>
                    </a:lnTo>
                    <a:lnTo>
                      <a:pt x="0" y="1645920"/>
                    </a:lnTo>
                    <a:close/>
                  </a:path>
                </a:pathLst>
              </a:custGeom>
              <a:blipFill>
                <a:blip r:embed="rId3">
                  <a:alphaModFix amt="0"/>
                </a:blip>
                <a:stretch>
                  <a:fillRect l="-7736" r="-7736"/>
                </a:stretch>
              </a:blipFill>
            </p:spPr>
          </p:sp>
          <p:sp>
            <p:nvSpPr>
              <p:cNvPr id="37" name="TextBox 37"/>
              <p:cNvSpPr txBox="1"/>
              <p:nvPr/>
            </p:nvSpPr>
            <p:spPr>
              <a:xfrm>
                <a:off x="0" y="-57150"/>
                <a:ext cx="3657600" cy="1703070"/>
              </a:xfrm>
              <a:prstGeom prst="rect">
                <a:avLst/>
              </a:prstGeom>
            </p:spPr>
            <p:txBody>
              <a:bodyPr lIns="0" tIns="0" rIns="0" bIns="0" rtlCol="0" anchor="ctr"/>
              <a:lstStyle/>
              <a:p>
                <a:pPr algn="ctr">
                  <a:lnSpc>
                    <a:spcPts val="6120"/>
                  </a:lnSpc>
                </a:pPr>
                <a:r>
                  <a:rPr lang="en-US" sz="5100" b="1" dirty="0">
                    <a:solidFill>
                      <a:srgbClr val="1B1B1B"/>
                    </a:solidFill>
                    <a:latin typeface="Telegraf Bold"/>
                    <a:ea typeface="Telegraf Bold"/>
                    <a:cs typeface="Telegraf Bold"/>
                    <a:sym typeface="Telegraf Bold"/>
                  </a:rPr>
                  <a:t>🤝</a:t>
                </a:r>
              </a:p>
            </p:txBody>
          </p:sp>
        </p:grpSp>
      </p:grpSp>
      <p:grpSp>
        <p:nvGrpSpPr>
          <p:cNvPr id="38" name="Group 38"/>
          <p:cNvGrpSpPr/>
          <p:nvPr/>
        </p:nvGrpSpPr>
        <p:grpSpPr>
          <a:xfrm>
            <a:off x="7358063" y="5261328"/>
            <a:ext cx="3566160" cy="1328401"/>
            <a:chOff x="22861" y="-867786"/>
            <a:chExt cx="4754880" cy="1771201"/>
          </a:xfrm>
        </p:grpSpPr>
        <p:sp>
          <p:nvSpPr>
            <p:cNvPr id="39" name="Freeform 39"/>
            <p:cNvSpPr/>
            <p:nvPr/>
          </p:nvSpPr>
          <p:spPr>
            <a:xfrm>
              <a:off x="22861" y="-742505"/>
              <a:ext cx="4754880" cy="1645920"/>
            </a:xfrm>
            <a:custGeom>
              <a:avLst/>
              <a:gdLst/>
              <a:ahLst/>
              <a:cxnLst/>
              <a:rect l="l" t="t" r="r" b="b"/>
              <a:pathLst>
                <a:path w="4754880" h="1645920">
                  <a:moveTo>
                    <a:pt x="0" y="0"/>
                  </a:moveTo>
                  <a:lnTo>
                    <a:pt x="4754880" y="0"/>
                  </a:lnTo>
                  <a:lnTo>
                    <a:pt x="4754880" y="1645920"/>
                  </a:lnTo>
                  <a:lnTo>
                    <a:pt x="0" y="1645920"/>
                  </a:lnTo>
                  <a:close/>
                </a:path>
              </a:pathLst>
            </a:custGeom>
            <a:blipFill>
              <a:blip r:embed="rId3">
                <a:alphaModFix amt="0"/>
              </a:blip>
              <a:stretch>
                <a:fillRect t="-6290" b="-6290"/>
              </a:stretch>
            </a:blipFill>
          </p:spPr>
        </p:sp>
        <p:sp>
          <p:nvSpPr>
            <p:cNvPr id="40" name="TextBox 40"/>
            <p:cNvSpPr txBox="1"/>
            <p:nvPr/>
          </p:nvSpPr>
          <p:spPr>
            <a:xfrm>
              <a:off x="22861" y="-867786"/>
              <a:ext cx="4754880" cy="1645920"/>
            </a:xfrm>
            <a:prstGeom prst="rect">
              <a:avLst/>
            </a:prstGeom>
          </p:spPr>
          <p:txBody>
            <a:bodyPr lIns="0" tIns="0" rIns="0" bIns="0" rtlCol="0" anchor="ctr"/>
            <a:lstStyle/>
            <a:p>
              <a:pPr algn="ctr">
                <a:lnSpc>
                  <a:spcPts val="1889"/>
                </a:lnSpc>
              </a:pPr>
              <a:r>
                <a:rPr lang="en-US" sz="1575" dirty="0">
                  <a:solidFill>
                    <a:srgbClr val="1B1B1B"/>
                  </a:solidFill>
                  <a:latin typeface="Muli"/>
                  <a:ea typeface="Muli"/>
                  <a:cs typeface="Muli"/>
                  <a:sym typeface="Muli"/>
                </a:rPr>
                <a:t>THE HR ROLE:</a:t>
              </a:r>
            </a:p>
            <a:p>
              <a:pPr algn="ctr">
                <a:lnSpc>
                  <a:spcPts val="1889"/>
                </a:lnSpc>
              </a:pPr>
              <a:r>
                <a:rPr lang="en-US" sz="1575" dirty="0">
                  <a:solidFill>
                    <a:srgbClr val="1B1B1B"/>
                  </a:solidFill>
                  <a:latin typeface="Muli"/>
                  <a:ea typeface="Muli"/>
                  <a:cs typeface="Muli"/>
                  <a:sym typeface="Muli"/>
                </a:rPr>
                <a:t>BUILDING THE BRIDGE</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C7FF"/>
        </a:solidFill>
        <a:effectLst/>
      </p:bgPr>
    </p:bg>
    <p:spTree>
      <p:nvGrpSpPr>
        <p:cNvPr id="1" name=""/>
        <p:cNvGrpSpPr/>
        <p:nvPr/>
      </p:nvGrpSpPr>
      <p:grpSpPr>
        <a:xfrm>
          <a:off x="0" y="0"/>
          <a:ext cx="0" cy="0"/>
          <a:chOff x="0" y="0"/>
          <a:chExt cx="0" cy="0"/>
        </a:xfrm>
      </p:grpSpPr>
      <p:grpSp>
        <p:nvGrpSpPr>
          <p:cNvPr id="2" name="Group 2"/>
          <p:cNvGrpSpPr/>
          <p:nvPr/>
        </p:nvGrpSpPr>
        <p:grpSpPr>
          <a:xfrm>
            <a:off x="-3429000" y="-3429000"/>
            <a:ext cx="8229600" cy="8229600"/>
            <a:chOff x="0" y="0"/>
            <a:chExt cx="10972800" cy="10972800"/>
          </a:xfrm>
        </p:grpSpPr>
        <p:sp>
          <p:nvSpPr>
            <p:cNvPr id="3" name="Freeform 3"/>
            <p:cNvSpPr/>
            <p:nvPr/>
          </p:nvSpPr>
          <p:spPr>
            <a:xfrm>
              <a:off x="0" y="0"/>
              <a:ext cx="10972800" cy="10972800"/>
            </a:xfrm>
            <a:custGeom>
              <a:avLst/>
              <a:gdLst/>
              <a:ahLst/>
              <a:cxnLst/>
              <a:rect l="l" t="t" r="r" b="b"/>
              <a:pathLst>
                <a:path w="10972800" h="10972800">
                  <a:moveTo>
                    <a:pt x="0" y="5486400"/>
                  </a:moveTo>
                  <a:cubicBezTo>
                    <a:pt x="0" y="2456307"/>
                    <a:pt x="2456307" y="0"/>
                    <a:pt x="5486400" y="0"/>
                  </a:cubicBezTo>
                  <a:cubicBezTo>
                    <a:pt x="8516493" y="0"/>
                    <a:pt x="10972800" y="2456307"/>
                    <a:pt x="10972800" y="5486400"/>
                  </a:cubicBezTo>
                  <a:cubicBezTo>
                    <a:pt x="10972800" y="8516493"/>
                    <a:pt x="8516493" y="10972800"/>
                    <a:pt x="5486400" y="10972800"/>
                  </a:cubicBezTo>
                  <a:cubicBezTo>
                    <a:pt x="2456307" y="10972800"/>
                    <a:pt x="0" y="8516493"/>
                    <a:pt x="0" y="5486400"/>
                  </a:cubicBezTo>
                  <a:close/>
                </a:path>
              </a:pathLst>
            </a:custGeom>
            <a:solidFill>
              <a:srgbClr val="D2F15D"/>
            </a:solidFill>
          </p:spPr>
        </p:sp>
      </p:grpSp>
      <p:grpSp>
        <p:nvGrpSpPr>
          <p:cNvPr id="4" name="Group 4"/>
          <p:cNvGrpSpPr/>
          <p:nvPr/>
        </p:nvGrpSpPr>
        <p:grpSpPr>
          <a:xfrm>
            <a:off x="960120" y="1371600"/>
            <a:ext cx="15910560" cy="2743200"/>
            <a:chOff x="0" y="0"/>
            <a:chExt cx="21214080" cy="3657600"/>
          </a:xfrm>
        </p:grpSpPr>
        <p:sp>
          <p:nvSpPr>
            <p:cNvPr id="5" name="Freeform 5"/>
            <p:cNvSpPr/>
            <p:nvPr/>
          </p:nvSpPr>
          <p:spPr>
            <a:xfrm>
              <a:off x="0" y="0"/>
              <a:ext cx="21214080" cy="3657600"/>
            </a:xfrm>
            <a:custGeom>
              <a:avLst/>
              <a:gdLst/>
              <a:ahLst/>
              <a:cxnLst/>
              <a:rect l="l" t="t" r="r" b="b"/>
              <a:pathLst>
                <a:path w="21214080" h="3657600">
                  <a:moveTo>
                    <a:pt x="0" y="0"/>
                  </a:moveTo>
                  <a:lnTo>
                    <a:pt x="21214080" y="0"/>
                  </a:lnTo>
                  <a:lnTo>
                    <a:pt x="21214080" y="3657600"/>
                  </a:lnTo>
                  <a:lnTo>
                    <a:pt x="0" y="3657600"/>
                  </a:lnTo>
                  <a:close/>
                </a:path>
              </a:pathLst>
            </a:custGeom>
            <a:blipFill>
              <a:blip r:embed="rId3">
                <a:alphaModFix amt="0"/>
              </a:blip>
              <a:stretch>
                <a:fillRect t="-63013" b="-63013"/>
              </a:stretch>
            </a:blipFill>
          </p:spPr>
        </p:sp>
        <p:sp>
          <p:nvSpPr>
            <p:cNvPr id="6" name="TextBox 6"/>
            <p:cNvSpPr txBox="1"/>
            <p:nvPr/>
          </p:nvSpPr>
          <p:spPr>
            <a:xfrm>
              <a:off x="0" y="-114300"/>
              <a:ext cx="21214080" cy="3771900"/>
            </a:xfrm>
            <a:prstGeom prst="rect">
              <a:avLst/>
            </a:prstGeom>
          </p:spPr>
          <p:txBody>
            <a:bodyPr lIns="0" tIns="0" rIns="0" bIns="0" rtlCol="0" anchor="ctr"/>
            <a:lstStyle/>
            <a:p>
              <a:pPr algn="l">
                <a:lnSpc>
                  <a:spcPts val="6732"/>
                </a:lnSpc>
              </a:pPr>
              <a:r>
                <a:rPr lang="en-US" sz="5100" b="1">
                  <a:solidFill>
                    <a:srgbClr val="1B1B1B"/>
                  </a:solidFill>
                  <a:latin typeface="Telegraf Bold"/>
                  <a:ea typeface="Telegraf Bold"/>
                  <a:cs typeface="Telegraf Bold"/>
                  <a:sym typeface="Telegraf Bold"/>
                </a:rPr>
                <a:t>GEN Z IS NOT THE FUTURE.</a:t>
              </a:r>
            </a:p>
            <a:p>
              <a:pPr algn="l">
                <a:lnSpc>
                  <a:spcPts val="6732"/>
                </a:lnSpc>
              </a:pPr>
              <a:r>
                <a:rPr lang="en-US" sz="5100" b="1">
                  <a:solidFill>
                    <a:srgbClr val="1B1B1B"/>
                  </a:solidFill>
                  <a:latin typeface="Telegraf Bold"/>
                  <a:ea typeface="Telegraf Bold"/>
                  <a:cs typeface="Telegraf Bold"/>
                  <a:sym typeface="Telegraf Bold"/>
                </a:rPr>
                <a:t>WE ARE ALREADY HERE.</a:t>
              </a:r>
            </a:p>
          </p:txBody>
        </p:sp>
      </p:grpSp>
      <p:sp>
        <p:nvSpPr>
          <p:cNvPr id="7" name="AutoShape 7"/>
          <p:cNvSpPr/>
          <p:nvPr/>
        </p:nvSpPr>
        <p:spPr>
          <a:xfrm rot="42840">
            <a:off x="968388" y="4242435"/>
            <a:ext cx="3055858" cy="0"/>
          </a:xfrm>
          <a:prstGeom prst="line">
            <a:avLst/>
          </a:prstGeom>
          <a:ln w="19050" cap="rnd">
            <a:solidFill>
              <a:srgbClr val="1B1B1B"/>
            </a:solidFill>
            <a:prstDash val="solid"/>
            <a:headEnd type="none" w="sm" len="sm"/>
            <a:tailEnd type="none" w="sm" len="sm"/>
          </a:ln>
        </p:spPr>
      </p:sp>
      <p:grpSp>
        <p:nvGrpSpPr>
          <p:cNvPr id="8" name="Group 8"/>
          <p:cNvGrpSpPr/>
          <p:nvPr/>
        </p:nvGrpSpPr>
        <p:grpSpPr>
          <a:xfrm>
            <a:off x="960120" y="4594860"/>
            <a:ext cx="15910560" cy="1783080"/>
            <a:chOff x="0" y="0"/>
            <a:chExt cx="21214080" cy="2377440"/>
          </a:xfrm>
        </p:grpSpPr>
        <p:sp>
          <p:nvSpPr>
            <p:cNvPr id="9" name="Freeform 9"/>
            <p:cNvSpPr/>
            <p:nvPr/>
          </p:nvSpPr>
          <p:spPr>
            <a:xfrm>
              <a:off x="0" y="0"/>
              <a:ext cx="21214080" cy="2377440"/>
            </a:xfrm>
            <a:custGeom>
              <a:avLst/>
              <a:gdLst/>
              <a:ahLst/>
              <a:cxnLst/>
              <a:rect l="l" t="t" r="r" b="b"/>
              <a:pathLst>
                <a:path w="21214080" h="2377440">
                  <a:moveTo>
                    <a:pt x="0" y="0"/>
                  </a:moveTo>
                  <a:lnTo>
                    <a:pt x="21214080" y="0"/>
                  </a:lnTo>
                  <a:lnTo>
                    <a:pt x="21214080" y="2377440"/>
                  </a:lnTo>
                  <a:lnTo>
                    <a:pt x="0" y="2377440"/>
                  </a:lnTo>
                  <a:close/>
                </a:path>
              </a:pathLst>
            </a:custGeom>
            <a:blipFill>
              <a:blip r:embed="rId3">
                <a:alphaModFix amt="0"/>
              </a:blip>
              <a:stretch>
                <a:fillRect t="-123866" b="-123866"/>
              </a:stretch>
            </a:blipFill>
          </p:spPr>
        </p:sp>
        <p:sp>
          <p:nvSpPr>
            <p:cNvPr id="10" name="TextBox 10"/>
            <p:cNvSpPr txBox="1"/>
            <p:nvPr/>
          </p:nvSpPr>
          <p:spPr>
            <a:xfrm>
              <a:off x="0" y="-66675"/>
              <a:ext cx="21214080" cy="2444115"/>
            </a:xfrm>
            <a:prstGeom prst="rect">
              <a:avLst/>
            </a:prstGeom>
          </p:spPr>
          <p:txBody>
            <a:bodyPr lIns="0" tIns="0" rIns="0" bIns="0" rtlCol="0" anchor="ctr"/>
            <a:lstStyle/>
            <a:p>
              <a:pPr algn="l">
                <a:lnSpc>
                  <a:spcPts val="4104"/>
                </a:lnSpc>
              </a:pPr>
              <a:r>
                <a:rPr lang="en-US" sz="2850" b="1">
                  <a:solidFill>
                    <a:srgbClr val="1B1B1B"/>
                  </a:solidFill>
                  <a:latin typeface="Muli Bold"/>
                  <a:ea typeface="Muli Bold"/>
                  <a:cs typeface="Muli Bold"/>
                  <a:sym typeface="Muli Bold"/>
                </a:rPr>
                <a:t>“The future of work will not be created for our generation.</a:t>
              </a:r>
            </a:p>
            <a:p>
              <a:pPr algn="l">
                <a:lnSpc>
                  <a:spcPts val="4104"/>
                </a:lnSpc>
              </a:pPr>
              <a:r>
                <a:rPr lang="en-US" sz="2850" b="1">
                  <a:solidFill>
                    <a:srgbClr val="1B1B1B"/>
                  </a:solidFill>
                  <a:latin typeface="Muli Bold"/>
                  <a:ea typeface="Muli Bold"/>
                  <a:cs typeface="Muli Bold"/>
                  <a:sym typeface="Muli Bold"/>
                </a:rPr>
                <a:t>It will be created together with our generation.”</a:t>
              </a:r>
            </a:p>
          </p:txBody>
        </p:sp>
      </p:grpSp>
      <p:grpSp>
        <p:nvGrpSpPr>
          <p:cNvPr id="11" name="Group 11"/>
          <p:cNvGrpSpPr/>
          <p:nvPr/>
        </p:nvGrpSpPr>
        <p:grpSpPr>
          <a:xfrm>
            <a:off x="960120" y="6720840"/>
            <a:ext cx="15910560" cy="2537460"/>
            <a:chOff x="0" y="0"/>
            <a:chExt cx="21214080" cy="3383280"/>
          </a:xfrm>
        </p:grpSpPr>
        <p:sp>
          <p:nvSpPr>
            <p:cNvPr id="12" name="Freeform 12"/>
            <p:cNvSpPr/>
            <p:nvPr/>
          </p:nvSpPr>
          <p:spPr>
            <a:xfrm>
              <a:off x="0" y="0"/>
              <a:ext cx="21214080" cy="3383280"/>
            </a:xfrm>
            <a:custGeom>
              <a:avLst/>
              <a:gdLst/>
              <a:ahLst/>
              <a:cxnLst/>
              <a:rect l="l" t="t" r="r" b="b"/>
              <a:pathLst>
                <a:path w="21214080" h="3383280">
                  <a:moveTo>
                    <a:pt x="0" y="182880"/>
                  </a:moveTo>
                  <a:cubicBezTo>
                    <a:pt x="0" y="81915"/>
                    <a:pt x="81915" y="0"/>
                    <a:pt x="182880" y="0"/>
                  </a:cubicBezTo>
                  <a:lnTo>
                    <a:pt x="21031200" y="0"/>
                  </a:lnTo>
                  <a:cubicBezTo>
                    <a:pt x="21132164" y="0"/>
                    <a:pt x="21214080" y="81915"/>
                    <a:pt x="21214080" y="182880"/>
                  </a:cubicBezTo>
                  <a:lnTo>
                    <a:pt x="21214080" y="3200400"/>
                  </a:lnTo>
                  <a:cubicBezTo>
                    <a:pt x="21214080" y="3301365"/>
                    <a:pt x="21132164" y="3383280"/>
                    <a:pt x="21031200" y="3383280"/>
                  </a:cubicBezTo>
                  <a:lnTo>
                    <a:pt x="182880" y="3383280"/>
                  </a:lnTo>
                  <a:cubicBezTo>
                    <a:pt x="81915" y="3383280"/>
                    <a:pt x="0" y="3301365"/>
                    <a:pt x="0" y="3200400"/>
                  </a:cubicBezTo>
                  <a:close/>
                </a:path>
              </a:pathLst>
            </a:custGeom>
            <a:solidFill>
              <a:srgbClr val="D2F15D"/>
            </a:solidFill>
          </p:spPr>
        </p:sp>
      </p:grpSp>
      <p:grpSp>
        <p:nvGrpSpPr>
          <p:cNvPr id="13" name="Group 13"/>
          <p:cNvGrpSpPr/>
          <p:nvPr/>
        </p:nvGrpSpPr>
        <p:grpSpPr>
          <a:xfrm>
            <a:off x="1371600" y="6967728"/>
            <a:ext cx="15087600" cy="2057400"/>
            <a:chOff x="0" y="0"/>
            <a:chExt cx="20116800" cy="2743200"/>
          </a:xfrm>
        </p:grpSpPr>
        <p:sp>
          <p:nvSpPr>
            <p:cNvPr id="14" name="Freeform 14"/>
            <p:cNvSpPr/>
            <p:nvPr/>
          </p:nvSpPr>
          <p:spPr>
            <a:xfrm>
              <a:off x="0" y="0"/>
              <a:ext cx="20116800" cy="2743200"/>
            </a:xfrm>
            <a:custGeom>
              <a:avLst/>
              <a:gdLst/>
              <a:ahLst/>
              <a:cxnLst/>
              <a:rect l="l" t="t" r="r" b="b"/>
              <a:pathLst>
                <a:path w="20116800" h="2743200">
                  <a:moveTo>
                    <a:pt x="0" y="0"/>
                  </a:moveTo>
                  <a:lnTo>
                    <a:pt x="20116800" y="0"/>
                  </a:lnTo>
                  <a:lnTo>
                    <a:pt x="20116800" y="2743200"/>
                  </a:lnTo>
                  <a:lnTo>
                    <a:pt x="0" y="2743200"/>
                  </a:lnTo>
                  <a:close/>
                </a:path>
              </a:pathLst>
            </a:custGeom>
            <a:blipFill>
              <a:blip r:embed="rId3">
                <a:alphaModFix amt="0"/>
              </a:blip>
              <a:stretch>
                <a:fillRect t="-92890" b="-92890"/>
              </a:stretch>
            </a:blipFill>
          </p:spPr>
        </p:sp>
        <p:sp>
          <p:nvSpPr>
            <p:cNvPr id="15" name="TextBox 15"/>
            <p:cNvSpPr txBox="1"/>
            <p:nvPr/>
          </p:nvSpPr>
          <p:spPr>
            <a:xfrm>
              <a:off x="0" y="-9525"/>
              <a:ext cx="20116800" cy="2752725"/>
            </a:xfrm>
            <a:prstGeom prst="rect">
              <a:avLst/>
            </a:prstGeom>
          </p:spPr>
          <p:txBody>
            <a:bodyPr lIns="0" tIns="0" rIns="0" bIns="0" rtlCol="0" anchor="ctr"/>
            <a:lstStyle/>
            <a:p>
              <a:pPr algn="l">
                <a:lnSpc>
                  <a:spcPts val="2250"/>
                </a:lnSpc>
              </a:pPr>
              <a:r>
                <a:rPr lang="en-US" sz="1875">
                  <a:solidFill>
                    <a:srgbClr val="1B1B1B"/>
                  </a:solidFill>
                  <a:latin typeface="Muli"/>
                  <a:ea typeface="Muli"/>
                  <a:cs typeface="Muli"/>
                  <a:sym typeface="Muli"/>
                </a:rPr>
                <a:t>As Generation Z, we know we also have to adapt — bringing commitment, responsibility, continuous learning and professionalism to the workplace. But as HR professionals, we also believe organizations need to evolve. For us, the future of work isn't one generation replacing another — it's generations learning from each other.</a:t>
              </a:r>
            </a:p>
          </p:txBody>
        </p:sp>
      </p:grpSp>
      <p:sp>
        <p:nvSpPr>
          <p:cNvPr id="18" name="TextBox 18"/>
          <p:cNvSpPr txBox="1"/>
          <p:nvPr/>
        </p:nvSpPr>
        <p:spPr>
          <a:xfrm>
            <a:off x="960120" y="9464040"/>
            <a:ext cx="15910560" cy="685800"/>
          </a:xfrm>
          <a:prstGeom prst="rect">
            <a:avLst/>
          </a:prstGeom>
        </p:spPr>
        <p:txBody>
          <a:bodyPr lIns="0" tIns="0" rIns="0" bIns="0" rtlCol="0" anchor="ctr"/>
          <a:lstStyle/>
          <a:p>
            <a:pPr algn="l">
              <a:lnSpc>
                <a:spcPts val="2430"/>
              </a:lnSpc>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583748-20C8-4D93-B4B1-8C67AA8D9344}"/>
              </a:ext>
            </a:extLst>
          </p:cNvPr>
          <p:cNvSpPr/>
          <p:nvPr/>
        </p:nvSpPr>
        <p:spPr>
          <a:xfrm>
            <a:off x="-19050" y="0"/>
            <a:ext cx="18288000" cy="10287000"/>
          </a:xfrm>
          <a:prstGeom prst="rect">
            <a:avLst/>
          </a:prstGeom>
          <a:solidFill>
            <a:srgbClr val="D0C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dirty="0"/>
          </a:p>
        </p:txBody>
      </p:sp>
      <p:sp>
        <p:nvSpPr>
          <p:cNvPr id="2" name="Title 1">
            <a:extLst>
              <a:ext uri="{FF2B5EF4-FFF2-40B4-BE49-F238E27FC236}">
                <a16:creationId xmlns:a16="http://schemas.microsoft.com/office/drawing/2014/main" id="{7ECFFE67-FC3A-4BA8-8AE7-42005CAE6CC9}"/>
              </a:ext>
            </a:extLst>
          </p:cNvPr>
          <p:cNvSpPr>
            <a:spLocks noGrp="1"/>
          </p:cNvSpPr>
          <p:nvPr>
            <p:ph type="title"/>
          </p:nvPr>
        </p:nvSpPr>
        <p:spPr>
          <a:xfrm>
            <a:off x="4537070" y="1085498"/>
            <a:ext cx="15773400" cy="1988345"/>
          </a:xfrm>
        </p:spPr>
        <p:txBody>
          <a:bodyPr>
            <a:normAutofit/>
          </a:bodyPr>
          <a:lstStyle/>
          <a:p>
            <a:pPr algn="ctr"/>
            <a:r>
              <a:rPr lang="en-US" sz="8800" b="1" i="1" dirty="0">
                <a:solidFill>
                  <a:srgbClr val="7030A0"/>
                </a:solidFill>
                <a:effectLst>
                  <a:outerShdw blurRad="38100" dist="38100" dir="2700000" algn="tl">
                    <a:srgbClr val="000000">
                      <a:alpha val="43137"/>
                    </a:srgbClr>
                  </a:outerShdw>
                  <a:reflection blurRad="6350" stA="50000" endA="300" endPos="50000" dist="29997" dir="5400000" sy="-100000" algn="bl" rotWithShape="0"/>
                </a:effectLst>
              </a:rPr>
              <a:t>THANK YOU!</a:t>
            </a:r>
            <a:endParaRPr lang="mk-MK" sz="8800" b="1" i="1" dirty="0">
              <a:solidFill>
                <a:srgbClr val="7030A0"/>
              </a:solidFill>
              <a:effectLst>
                <a:outerShdw blurRad="38100" dist="38100" dir="2700000" algn="tl">
                  <a:srgbClr val="000000">
                    <a:alpha val="43137"/>
                  </a:srgbClr>
                </a:outerShdw>
                <a:reflection blurRad="6350" stA="50000" endA="300" endPos="50000" dist="29997" dir="5400000" sy="-100000" algn="bl" rotWithShape="0"/>
              </a:effectLst>
            </a:endParaRPr>
          </a:p>
        </p:txBody>
      </p:sp>
    </p:spTree>
    <p:extLst>
      <p:ext uri="{BB962C8B-B14F-4D97-AF65-F5344CB8AC3E}">
        <p14:creationId xmlns:p14="http://schemas.microsoft.com/office/powerpoint/2010/main" val="97807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TotalTime>
  <Words>1329</Words>
  <Application>Microsoft Office PowerPoint</Application>
  <PresentationFormat>Custom</PresentationFormat>
  <Paragraphs>145</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Telegraf Bold</vt:lpstr>
      <vt:lpstr>Muli</vt:lpstr>
      <vt:lpstr>Calibri</vt:lpstr>
      <vt:lpstr>Calibri Light</vt:lpstr>
      <vt:lpstr>Arial</vt:lpstr>
      <vt:lpstr>Muli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GenZ_Labour_Market_Macedonia (2).pptx</dc:title>
  <dc:creator>Ivona Tomovska</dc:creator>
  <cp:lastModifiedBy>HP</cp:lastModifiedBy>
  <cp:revision>19</cp:revision>
  <dcterms:created xsi:type="dcterms:W3CDTF">2006-08-16T00:00:00Z</dcterms:created>
  <dcterms:modified xsi:type="dcterms:W3CDTF">2026-10-01T17:55:43Z</dcterms:modified>
  <dc:identifier>DAHUCMT62ug</dc:identifier>
</cp:coreProperties>
</file>